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65" r:id="rId5"/>
    <p:sldId id="269" r:id="rId6"/>
    <p:sldId id="270" r:id="rId7"/>
    <p:sldId id="271" r:id="rId8"/>
    <p:sldId id="261" r:id="rId9"/>
    <p:sldId id="272" r:id="rId10"/>
    <p:sldId id="274" r:id="rId11"/>
    <p:sldId id="266" r:id="rId12"/>
  </p:sldIdLst>
  <p:sldSz cx="9144000" cy="6858000" type="screen4x3"/>
  <p:notesSz cx="6858000" cy="9144000"/>
  <p:defaultTextStyle>
    <a:defPPr marL="0" marR="0" indent="0" algn="l" defTabSz="735635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A59"/>
    <a:srgbClr val="5C2CCE"/>
    <a:srgbClr val="7C98B6"/>
    <a:srgbClr val="F7F7F4"/>
    <a:srgbClr val="FFFFFF"/>
    <a:srgbClr val="11182A"/>
    <a:srgbClr val="425B76"/>
    <a:srgbClr val="FF6685"/>
    <a:srgbClr val="F36050"/>
    <a:srgbClr val="604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68"/>
    <p:restoredTop sz="92241"/>
  </p:normalViewPr>
  <p:slideViewPr>
    <p:cSldViewPr snapToGrid="0" snapToObjects="1">
      <p:cViewPr>
        <p:scale>
          <a:sx n="185" d="100"/>
          <a:sy n="185" d="100"/>
        </p:scale>
        <p:origin x="152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965">
        <a:latin typeface="+mj-lt"/>
        <a:ea typeface="+mj-ea"/>
        <a:cs typeface="+mj-cs"/>
        <a:sym typeface="Helvetica Neue"/>
      </a:defRPr>
    </a:lvl1pPr>
    <a:lvl2pPr indent="183909" latinLnBrk="0">
      <a:defRPr sz="965">
        <a:latin typeface="+mj-lt"/>
        <a:ea typeface="+mj-ea"/>
        <a:cs typeface="+mj-cs"/>
        <a:sym typeface="Helvetica Neue"/>
      </a:defRPr>
    </a:lvl2pPr>
    <a:lvl3pPr indent="367817" latinLnBrk="0">
      <a:defRPr sz="965">
        <a:latin typeface="+mj-lt"/>
        <a:ea typeface="+mj-ea"/>
        <a:cs typeface="+mj-cs"/>
        <a:sym typeface="Helvetica Neue"/>
      </a:defRPr>
    </a:lvl3pPr>
    <a:lvl4pPr indent="551726" latinLnBrk="0">
      <a:defRPr sz="965">
        <a:latin typeface="+mj-lt"/>
        <a:ea typeface="+mj-ea"/>
        <a:cs typeface="+mj-cs"/>
        <a:sym typeface="Helvetica Neue"/>
      </a:defRPr>
    </a:lvl4pPr>
    <a:lvl5pPr indent="735635" latinLnBrk="0">
      <a:defRPr sz="965">
        <a:latin typeface="+mj-lt"/>
        <a:ea typeface="+mj-ea"/>
        <a:cs typeface="+mj-cs"/>
        <a:sym typeface="Helvetica Neue"/>
      </a:defRPr>
    </a:lvl5pPr>
    <a:lvl6pPr indent="919544" latinLnBrk="0">
      <a:defRPr sz="965">
        <a:latin typeface="+mj-lt"/>
        <a:ea typeface="+mj-ea"/>
        <a:cs typeface="+mj-cs"/>
        <a:sym typeface="Helvetica Neue"/>
      </a:defRPr>
    </a:lvl6pPr>
    <a:lvl7pPr indent="1103452" latinLnBrk="0">
      <a:defRPr sz="965">
        <a:latin typeface="+mj-lt"/>
        <a:ea typeface="+mj-ea"/>
        <a:cs typeface="+mj-cs"/>
        <a:sym typeface="Helvetica Neue"/>
      </a:defRPr>
    </a:lvl7pPr>
    <a:lvl8pPr indent="1287361" latinLnBrk="0">
      <a:defRPr sz="965">
        <a:latin typeface="+mj-lt"/>
        <a:ea typeface="+mj-ea"/>
        <a:cs typeface="+mj-cs"/>
        <a:sym typeface="Helvetica Neue"/>
      </a:defRPr>
    </a:lvl8pPr>
    <a:lvl9pPr indent="1471270" latinLnBrk="0">
      <a:defRPr sz="965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18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3475B"/>
              </a:buClr>
              <a:buSzPts val="1400"/>
              <a:buFont typeface="Avenir"/>
              <a:buNone/>
            </a:pPr>
            <a:r>
              <a:rPr lang="en-US" sz="1400" b="1">
                <a:solidFill>
                  <a:srgbClr val="33475B"/>
                </a:solidFill>
                <a:latin typeface="Avenir"/>
                <a:ea typeface="Avenir"/>
                <a:cs typeface="Avenir"/>
                <a:sym typeface="Avenir"/>
              </a:rPr>
              <a:t>Product Screenshot Full MacBook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504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808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685800" y="2125980"/>
            <a:ext cx="7772400" cy="14401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40480"/>
            <a:ext cx="6400801" cy="17145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2013332" y="837242"/>
            <a:ext cx="5117335" cy="88773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56596" y="2413633"/>
            <a:ext cx="7630809" cy="30961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2013332" y="837242"/>
            <a:ext cx="5117335" cy="88773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56596" y="2413633"/>
            <a:ext cx="7630809" cy="30961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2013332" y="837242"/>
            <a:ext cx="5117335" cy="88773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199" y="1577340"/>
            <a:ext cx="3977642" cy="45262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bk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C6C9D6">
              <a:alpha val="19999"/>
            </a:srgbClr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2013332" y="837242"/>
            <a:ext cx="5117335" cy="88773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ft Aligned - Orange">
  <p:cSld name="Left Aligned - Orange">
    <p:bg>
      <p:bgPr>
        <a:solidFill>
          <a:srgbClr val="FFFFFF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41728" y="5896168"/>
            <a:ext cx="585216" cy="8193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1566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199" y="274637"/>
            <a:ext cx="8229602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199" y="1600200"/>
            <a:ext cx="8229602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59175" y="6377940"/>
            <a:ext cx="227626" cy="22281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defRPr>
                <a:solidFill>
                  <a:srgbClr val="888888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1pPr>
      <a:lvl2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2pPr>
      <a:lvl3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3pPr>
      <a:lvl4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4pPr>
      <a:lvl5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5pPr>
      <a:lvl6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6pPr>
      <a:lvl7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7pPr>
      <a:lvl8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8pPr>
      <a:lvl9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9pPr>
    </p:titleStyle>
    <p:body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3429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6858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10287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13716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17145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20574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24003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27432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6.png"/><Relationship Id="rId18" Type="http://schemas.microsoft.com/office/2007/relationships/hdphoto" Target="../media/hdphoto7.wdp"/><Relationship Id="rId3" Type="http://schemas.openxmlformats.org/officeDocument/2006/relationships/image" Target="../media/image10.png"/><Relationship Id="rId21" Type="http://schemas.openxmlformats.org/officeDocument/2006/relationships/image" Target="../media/image20.png"/><Relationship Id="rId7" Type="http://schemas.openxmlformats.org/officeDocument/2006/relationships/image" Target="../media/image14.png"/><Relationship Id="rId12" Type="http://schemas.microsoft.com/office/2007/relationships/hdphoto" Target="../media/hdphoto4.wdp"/><Relationship Id="rId17" Type="http://schemas.microsoft.com/office/2007/relationships/hdphoto" Target="../media/hdphoto6.wdp"/><Relationship Id="rId25" Type="http://schemas.microsoft.com/office/2007/relationships/hdphoto" Target="../media/hdphoto9.wdp"/><Relationship Id="rId2" Type="http://schemas.openxmlformats.org/officeDocument/2006/relationships/notesSlide" Target="../notesSlides/notesSlide1.xml"/><Relationship Id="rId16" Type="http://schemas.microsoft.com/office/2007/relationships/hdphoto" Target="../media/hdphoto5.wdp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11" Type="http://schemas.microsoft.com/office/2007/relationships/hdphoto" Target="../media/hdphoto3.wdp"/><Relationship Id="rId24" Type="http://schemas.openxmlformats.org/officeDocument/2006/relationships/image" Target="../media/image23.png"/><Relationship Id="rId5" Type="http://schemas.openxmlformats.org/officeDocument/2006/relationships/image" Target="../media/image12.png"/><Relationship Id="rId15" Type="http://schemas.openxmlformats.org/officeDocument/2006/relationships/image" Target="../media/image18.png"/><Relationship Id="rId23" Type="http://schemas.openxmlformats.org/officeDocument/2006/relationships/image" Target="../media/image22.png"/><Relationship Id="rId10" Type="http://schemas.microsoft.com/office/2007/relationships/hdphoto" Target="../media/hdphoto2.wdp"/><Relationship Id="rId19" Type="http://schemas.microsoft.com/office/2007/relationships/hdphoto" Target="../media/hdphoto8.wdp"/><Relationship Id="rId4" Type="http://schemas.openxmlformats.org/officeDocument/2006/relationships/image" Target="../media/image11.png"/><Relationship Id="rId9" Type="http://schemas.openxmlformats.org/officeDocument/2006/relationships/image" Target="../media/image15.png"/><Relationship Id="rId14" Type="http://schemas.openxmlformats.org/officeDocument/2006/relationships/image" Target="../media/image17.png"/><Relationship Id="rId22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17.png"/><Relationship Id="rId3" Type="http://schemas.openxmlformats.org/officeDocument/2006/relationships/image" Target="../media/image10.png"/><Relationship Id="rId7" Type="http://schemas.openxmlformats.org/officeDocument/2006/relationships/image" Target="../media/image16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11" Type="http://schemas.openxmlformats.org/officeDocument/2006/relationships/image" Target="../media/image15.png"/><Relationship Id="rId5" Type="http://schemas.openxmlformats.org/officeDocument/2006/relationships/image" Target="../media/image12.png"/><Relationship Id="rId15" Type="http://schemas.openxmlformats.org/officeDocument/2006/relationships/image" Target="../media/image21.png"/><Relationship Id="rId10" Type="http://schemas.microsoft.com/office/2007/relationships/hdphoto" Target="../media/hdphoto10.wdp"/><Relationship Id="rId4" Type="http://schemas.openxmlformats.org/officeDocument/2006/relationships/image" Target="../media/image11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object 2"/>
          <p:cNvSpPr/>
          <p:nvPr/>
        </p:nvSpPr>
        <p:spPr>
          <a:xfrm>
            <a:off x="542924" y="0"/>
            <a:ext cx="8601075" cy="6858000"/>
          </a:xfrm>
          <a:prstGeom prst="rect">
            <a:avLst/>
          </a:prstGeom>
          <a:solidFill>
            <a:srgbClr val="F36050"/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73" name="object 3"/>
          <p:cNvSpPr/>
          <p:nvPr/>
        </p:nvSpPr>
        <p:spPr>
          <a:xfrm>
            <a:off x="0" y="0"/>
            <a:ext cx="3628946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77" y="0"/>
                </a:moveTo>
                <a:lnTo>
                  <a:pt x="0" y="0"/>
                </a:lnTo>
                <a:lnTo>
                  <a:pt x="0" y="21600"/>
                </a:lnTo>
                <a:lnTo>
                  <a:pt x="16671" y="21600"/>
                </a:lnTo>
                <a:lnTo>
                  <a:pt x="16733" y="21570"/>
                </a:lnTo>
                <a:lnTo>
                  <a:pt x="16823" y="21480"/>
                </a:lnTo>
                <a:lnTo>
                  <a:pt x="16920" y="21390"/>
                </a:lnTo>
                <a:lnTo>
                  <a:pt x="17024" y="21300"/>
                </a:lnTo>
                <a:lnTo>
                  <a:pt x="17137" y="21240"/>
                </a:lnTo>
                <a:lnTo>
                  <a:pt x="17257" y="21150"/>
                </a:lnTo>
                <a:lnTo>
                  <a:pt x="17556" y="20940"/>
                </a:lnTo>
                <a:lnTo>
                  <a:pt x="17722" y="20820"/>
                </a:lnTo>
                <a:lnTo>
                  <a:pt x="17882" y="20700"/>
                </a:lnTo>
                <a:lnTo>
                  <a:pt x="18037" y="20580"/>
                </a:lnTo>
                <a:lnTo>
                  <a:pt x="18187" y="20460"/>
                </a:lnTo>
                <a:lnTo>
                  <a:pt x="18331" y="20370"/>
                </a:lnTo>
                <a:lnTo>
                  <a:pt x="18471" y="20250"/>
                </a:lnTo>
                <a:lnTo>
                  <a:pt x="18606" y="20160"/>
                </a:lnTo>
                <a:lnTo>
                  <a:pt x="18735" y="20040"/>
                </a:lnTo>
                <a:lnTo>
                  <a:pt x="18861" y="19950"/>
                </a:lnTo>
                <a:lnTo>
                  <a:pt x="18982" y="19860"/>
                </a:lnTo>
                <a:lnTo>
                  <a:pt x="19099" y="19740"/>
                </a:lnTo>
                <a:lnTo>
                  <a:pt x="19211" y="19650"/>
                </a:lnTo>
                <a:lnTo>
                  <a:pt x="19320" y="19560"/>
                </a:lnTo>
                <a:lnTo>
                  <a:pt x="19425" y="19440"/>
                </a:lnTo>
                <a:lnTo>
                  <a:pt x="19526" y="19350"/>
                </a:lnTo>
                <a:lnTo>
                  <a:pt x="19624" y="19260"/>
                </a:lnTo>
                <a:lnTo>
                  <a:pt x="19718" y="19170"/>
                </a:lnTo>
                <a:lnTo>
                  <a:pt x="19809" y="19050"/>
                </a:lnTo>
                <a:lnTo>
                  <a:pt x="19897" y="18960"/>
                </a:lnTo>
                <a:lnTo>
                  <a:pt x="19982" y="18870"/>
                </a:lnTo>
                <a:lnTo>
                  <a:pt x="20064" y="18780"/>
                </a:lnTo>
                <a:lnTo>
                  <a:pt x="20144" y="18690"/>
                </a:lnTo>
                <a:lnTo>
                  <a:pt x="20221" y="18570"/>
                </a:lnTo>
                <a:lnTo>
                  <a:pt x="20296" y="18480"/>
                </a:lnTo>
                <a:lnTo>
                  <a:pt x="20368" y="18390"/>
                </a:lnTo>
                <a:lnTo>
                  <a:pt x="20439" y="18270"/>
                </a:lnTo>
                <a:lnTo>
                  <a:pt x="20508" y="18180"/>
                </a:lnTo>
                <a:lnTo>
                  <a:pt x="20575" y="18090"/>
                </a:lnTo>
                <a:lnTo>
                  <a:pt x="20640" y="17970"/>
                </a:lnTo>
                <a:lnTo>
                  <a:pt x="20704" y="17880"/>
                </a:lnTo>
                <a:lnTo>
                  <a:pt x="20766" y="17760"/>
                </a:lnTo>
                <a:lnTo>
                  <a:pt x="20828" y="17670"/>
                </a:lnTo>
                <a:lnTo>
                  <a:pt x="20888" y="17550"/>
                </a:lnTo>
                <a:lnTo>
                  <a:pt x="20947" y="17430"/>
                </a:lnTo>
                <a:lnTo>
                  <a:pt x="21006" y="17340"/>
                </a:lnTo>
                <a:lnTo>
                  <a:pt x="21064" y="17220"/>
                </a:lnTo>
                <a:lnTo>
                  <a:pt x="21122" y="17100"/>
                </a:lnTo>
                <a:lnTo>
                  <a:pt x="21294" y="16740"/>
                </a:lnTo>
                <a:lnTo>
                  <a:pt x="21345" y="16620"/>
                </a:lnTo>
                <a:lnTo>
                  <a:pt x="21392" y="16500"/>
                </a:lnTo>
                <a:lnTo>
                  <a:pt x="21433" y="16380"/>
                </a:lnTo>
                <a:lnTo>
                  <a:pt x="21470" y="16260"/>
                </a:lnTo>
                <a:lnTo>
                  <a:pt x="21503" y="16140"/>
                </a:lnTo>
                <a:lnTo>
                  <a:pt x="21531" y="16020"/>
                </a:lnTo>
                <a:lnTo>
                  <a:pt x="21554" y="15930"/>
                </a:lnTo>
                <a:lnTo>
                  <a:pt x="21573" y="15810"/>
                </a:lnTo>
                <a:lnTo>
                  <a:pt x="21586" y="15690"/>
                </a:lnTo>
                <a:lnTo>
                  <a:pt x="21596" y="15570"/>
                </a:lnTo>
                <a:lnTo>
                  <a:pt x="21600" y="15450"/>
                </a:lnTo>
                <a:lnTo>
                  <a:pt x="21600" y="15330"/>
                </a:lnTo>
                <a:lnTo>
                  <a:pt x="21595" y="15210"/>
                </a:lnTo>
                <a:lnTo>
                  <a:pt x="21585" y="15090"/>
                </a:lnTo>
                <a:lnTo>
                  <a:pt x="21570" y="14970"/>
                </a:lnTo>
                <a:lnTo>
                  <a:pt x="21551" y="14850"/>
                </a:lnTo>
                <a:lnTo>
                  <a:pt x="21530" y="14730"/>
                </a:lnTo>
                <a:lnTo>
                  <a:pt x="21506" y="14610"/>
                </a:lnTo>
                <a:lnTo>
                  <a:pt x="21480" y="14490"/>
                </a:lnTo>
                <a:lnTo>
                  <a:pt x="21451" y="14340"/>
                </a:lnTo>
                <a:lnTo>
                  <a:pt x="21419" y="14220"/>
                </a:lnTo>
                <a:lnTo>
                  <a:pt x="21384" y="14100"/>
                </a:lnTo>
                <a:lnTo>
                  <a:pt x="21347" y="13980"/>
                </a:lnTo>
                <a:lnTo>
                  <a:pt x="21306" y="13860"/>
                </a:lnTo>
                <a:lnTo>
                  <a:pt x="21263" y="13740"/>
                </a:lnTo>
                <a:lnTo>
                  <a:pt x="21217" y="13620"/>
                </a:lnTo>
                <a:lnTo>
                  <a:pt x="21168" y="13500"/>
                </a:lnTo>
                <a:lnTo>
                  <a:pt x="21116" y="13380"/>
                </a:lnTo>
                <a:lnTo>
                  <a:pt x="21061" y="13260"/>
                </a:lnTo>
                <a:lnTo>
                  <a:pt x="21003" y="13140"/>
                </a:lnTo>
                <a:lnTo>
                  <a:pt x="20941" y="13020"/>
                </a:lnTo>
                <a:lnTo>
                  <a:pt x="20879" y="12900"/>
                </a:lnTo>
                <a:lnTo>
                  <a:pt x="20814" y="12780"/>
                </a:lnTo>
                <a:lnTo>
                  <a:pt x="20748" y="12690"/>
                </a:lnTo>
                <a:lnTo>
                  <a:pt x="20679" y="12570"/>
                </a:lnTo>
                <a:lnTo>
                  <a:pt x="20607" y="12450"/>
                </a:lnTo>
                <a:lnTo>
                  <a:pt x="20531" y="12330"/>
                </a:lnTo>
                <a:lnTo>
                  <a:pt x="20451" y="12210"/>
                </a:lnTo>
                <a:lnTo>
                  <a:pt x="20365" y="12090"/>
                </a:lnTo>
                <a:lnTo>
                  <a:pt x="20279" y="12000"/>
                </a:lnTo>
                <a:lnTo>
                  <a:pt x="20191" y="11880"/>
                </a:lnTo>
                <a:lnTo>
                  <a:pt x="20102" y="11760"/>
                </a:lnTo>
                <a:lnTo>
                  <a:pt x="20012" y="11670"/>
                </a:lnTo>
                <a:lnTo>
                  <a:pt x="19920" y="11550"/>
                </a:lnTo>
                <a:lnTo>
                  <a:pt x="19825" y="11430"/>
                </a:lnTo>
                <a:lnTo>
                  <a:pt x="19727" y="11340"/>
                </a:lnTo>
                <a:lnTo>
                  <a:pt x="19626" y="11220"/>
                </a:lnTo>
                <a:lnTo>
                  <a:pt x="19521" y="11100"/>
                </a:lnTo>
                <a:lnTo>
                  <a:pt x="19412" y="11010"/>
                </a:lnTo>
                <a:lnTo>
                  <a:pt x="19296" y="10890"/>
                </a:lnTo>
                <a:lnTo>
                  <a:pt x="19070" y="10650"/>
                </a:lnTo>
                <a:lnTo>
                  <a:pt x="18954" y="10560"/>
                </a:lnTo>
                <a:lnTo>
                  <a:pt x="18831" y="10440"/>
                </a:lnTo>
                <a:lnTo>
                  <a:pt x="18660" y="10290"/>
                </a:lnTo>
                <a:lnTo>
                  <a:pt x="18496" y="10140"/>
                </a:lnTo>
                <a:lnTo>
                  <a:pt x="18339" y="9990"/>
                </a:lnTo>
                <a:lnTo>
                  <a:pt x="18189" y="9870"/>
                </a:lnTo>
                <a:lnTo>
                  <a:pt x="18046" y="9720"/>
                </a:lnTo>
                <a:lnTo>
                  <a:pt x="17909" y="9600"/>
                </a:lnTo>
                <a:lnTo>
                  <a:pt x="17780" y="9480"/>
                </a:lnTo>
                <a:lnTo>
                  <a:pt x="17657" y="9330"/>
                </a:lnTo>
                <a:lnTo>
                  <a:pt x="17540" y="9210"/>
                </a:lnTo>
                <a:lnTo>
                  <a:pt x="17429" y="9090"/>
                </a:lnTo>
                <a:lnTo>
                  <a:pt x="17325" y="9000"/>
                </a:lnTo>
                <a:lnTo>
                  <a:pt x="17227" y="8880"/>
                </a:lnTo>
                <a:lnTo>
                  <a:pt x="17135" y="8760"/>
                </a:lnTo>
                <a:lnTo>
                  <a:pt x="17048" y="8670"/>
                </a:lnTo>
                <a:lnTo>
                  <a:pt x="16968" y="8550"/>
                </a:lnTo>
                <a:lnTo>
                  <a:pt x="16892" y="8460"/>
                </a:lnTo>
                <a:lnTo>
                  <a:pt x="16823" y="8370"/>
                </a:lnTo>
                <a:lnTo>
                  <a:pt x="16758" y="8280"/>
                </a:lnTo>
                <a:lnTo>
                  <a:pt x="16699" y="8160"/>
                </a:lnTo>
                <a:lnTo>
                  <a:pt x="16645" y="8100"/>
                </a:lnTo>
                <a:lnTo>
                  <a:pt x="16596" y="8010"/>
                </a:lnTo>
                <a:lnTo>
                  <a:pt x="16552" y="7920"/>
                </a:lnTo>
                <a:lnTo>
                  <a:pt x="16512" y="7830"/>
                </a:lnTo>
                <a:lnTo>
                  <a:pt x="16477" y="7740"/>
                </a:lnTo>
                <a:lnTo>
                  <a:pt x="16447" y="7680"/>
                </a:lnTo>
                <a:lnTo>
                  <a:pt x="16421" y="7590"/>
                </a:lnTo>
                <a:lnTo>
                  <a:pt x="16399" y="7530"/>
                </a:lnTo>
                <a:lnTo>
                  <a:pt x="16382" y="7470"/>
                </a:lnTo>
                <a:lnTo>
                  <a:pt x="16368" y="7380"/>
                </a:lnTo>
                <a:lnTo>
                  <a:pt x="16358" y="7320"/>
                </a:lnTo>
                <a:lnTo>
                  <a:pt x="16352" y="7260"/>
                </a:lnTo>
                <a:lnTo>
                  <a:pt x="16350" y="7200"/>
                </a:lnTo>
                <a:lnTo>
                  <a:pt x="16351" y="7140"/>
                </a:lnTo>
                <a:lnTo>
                  <a:pt x="16356" y="7080"/>
                </a:lnTo>
                <a:lnTo>
                  <a:pt x="16375" y="6960"/>
                </a:lnTo>
                <a:lnTo>
                  <a:pt x="16406" y="6840"/>
                </a:lnTo>
                <a:lnTo>
                  <a:pt x="16426" y="6810"/>
                </a:lnTo>
                <a:lnTo>
                  <a:pt x="16449" y="6750"/>
                </a:lnTo>
                <a:lnTo>
                  <a:pt x="16474" y="6690"/>
                </a:lnTo>
                <a:lnTo>
                  <a:pt x="16502" y="6660"/>
                </a:lnTo>
                <a:lnTo>
                  <a:pt x="16532" y="6600"/>
                </a:lnTo>
                <a:lnTo>
                  <a:pt x="16564" y="6570"/>
                </a:lnTo>
                <a:lnTo>
                  <a:pt x="16598" y="6510"/>
                </a:lnTo>
                <a:lnTo>
                  <a:pt x="16634" y="6480"/>
                </a:lnTo>
                <a:lnTo>
                  <a:pt x="16672" y="6420"/>
                </a:lnTo>
                <a:lnTo>
                  <a:pt x="16712" y="6390"/>
                </a:lnTo>
                <a:lnTo>
                  <a:pt x="16754" y="6360"/>
                </a:lnTo>
                <a:lnTo>
                  <a:pt x="16797" y="6300"/>
                </a:lnTo>
                <a:lnTo>
                  <a:pt x="16841" y="6270"/>
                </a:lnTo>
                <a:lnTo>
                  <a:pt x="16887" y="6240"/>
                </a:lnTo>
                <a:lnTo>
                  <a:pt x="16933" y="6180"/>
                </a:lnTo>
                <a:lnTo>
                  <a:pt x="16981" y="6150"/>
                </a:lnTo>
                <a:lnTo>
                  <a:pt x="17030" y="6120"/>
                </a:lnTo>
                <a:lnTo>
                  <a:pt x="17079" y="6090"/>
                </a:lnTo>
                <a:lnTo>
                  <a:pt x="17129" y="6030"/>
                </a:lnTo>
                <a:lnTo>
                  <a:pt x="17231" y="5970"/>
                </a:lnTo>
                <a:lnTo>
                  <a:pt x="17282" y="5940"/>
                </a:lnTo>
                <a:lnTo>
                  <a:pt x="17436" y="5820"/>
                </a:lnTo>
                <a:lnTo>
                  <a:pt x="17539" y="5760"/>
                </a:lnTo>
                <a:lnTo>
                  <a:pt x="17589" y="5730"/>
                </a:lnTo>
                <a:lnTo>
                  <a:pt x="17639" y="5670"/>
                </a:lnTo>
                <a:lnTo>
                  <a:pt x="17688" y="5640"/>
                </a:lnTo>
                <a:lnTo>
                  <a:pt x="17737" y="5610"/>
                </a:lnTo>
                <a:lnTo>
                  <a:pt x="17785" y="5580"/>
                </a:lnTo>
                <a:lnTo>
                  <a:pt x="17831" y="5520"/>
                </a:lnTo>
                <a:lnTo>
                  <a:pt x="17877" y="5490"/>
                </a:lnTo>
                <a:lnTo>
                  <a:pt x="17921" y="5460"/>
                </a:lnTo>
                <a:lnTo>
                  <a:pt x="17964" y="5430"/>
                </a:lnTo>
                <a:lnTo>
                  <a:pt x="18005" y="5370"/>
                </a:lnTo>
                <a:lnTo>
                  <a:pt x="18045" y="5340"/>
                </a:lnTo>
                <a:lnTo>
                  <a:pt x="18083" y="5280"/>
                </a:lnTo>
                <a:lnTo>
                  <a:pt x="18119" y="5250"/>
                </a:lnTo>
                <a:lnTo>
                  <a:pt x="18153" y="5190"/>
                </a:lnTo>
                <a:lnTo>
                  <a:pt x="18185" y="5160"/>
                </a:lnTo>
                <a:lnTo>
                  <a:pt x="18214" y="5100"/>
                </a:lnTo>
                <a:lnTo>
                  <a:pt x="18242" y="5070"/>
                </a:lnTo>
                <a:lnTo>
                  <a:pt x="18267" y="5010"/>
                </a:lnTo>
                <a:lnTo>
                  <a:pt x="18289" y="4950"/>
                </a:lnTo>
                <a:lnTo>
                  <a:pt x="18309" y="4920"/>
                </a:lnTo>
                <a:lnTo>
                  <a:pt x="18339" y="4800"/>
                </a:lnTo>
                <a:lnTo>
                  <a:pt x="18358" y="4680"/>
                </a:lnTo>
                <a:lnTo>
                  <a:pt x="18363" y="4560"/>
                </a:lnTo>
                <a:lnTo>
                  <a:pt x="18360" y="4500"/>
                </a:lnTo>
                <a:lnTo>
                  <a:pt x="18354" y="4440"/>
                </a:lnTo>
                <a:lnTo>
                  <a:pt x="18344" y="4380"/>
                </a:lnTo>
                <a:lnTo>
                  <a:pt x="18330" y="4290"/>
                </a:lnTo>
                <a:lnTo>
                  <a:pt x="18312" y="4230"/>
                </a:lnTo>
                <a:lnTo>
                  <a:pt x="18290" y="4140"/>
                </a:lnTo>
                <a:lnTo>
                  <a:pt x="18263" y="4080"/>
                </a:lnTo>
                <a:lnTo>
                  <a:pt x="18228" y="3990"/>
                </a:lnTo>
                <a:lnTo>
                  <a:pt x="18186" y="3900"/>
                </a:lnTo>
                <a:lnTo>
                  <a:pt x="18139" y="3840"/>
                </a:lnTo>
                <a:lnTo>
                  <a:pt x="18086" y="3750"/>
                </a:lnTo>
                <a:lnTo>
                  <a:pt x="17966" y="3630"/>
                </a:lnTo>
                <a:lnTo>
                  <a:pt x="17825" y="3510"/>
                </a:lnTo>
                <a:lnTo>
                  <a:pt x="17666" y="3390"/>
                </a:lnTo>
                <a:lnTo>
                  <a:pt x="17491" y="3300"/>
                </a:lnTo>
                <a:lnTo>
                  <a:pt x="17397" y="3240"/>
                </a:lnTo>
                <a:lnTo>
                  <a:pt x="17299" y="3210"/>
                </a:lnTo>
                <a:lnTo>
                  <a:pt x="17198" y="3180"/>
                </a:lnTo>
                <a:lnTo>
                  <a:pt x="17094" y="3120"/>
                </a:lnTo>
                <a:lnTo>
                  <a:pt x="16875" y="3060"/>
                </a:lnTo>
                <a:lnTo>
                  <a:pt x="16645" y="3000"/>
                </a:lnTo>
                <a:lnTo>
                  <a:pt x="16405" y="2940"/>
                </a:lnTo>
                <a:lnTo>
                  <a:pt x="16155" y="2880"/>
                </a:lnTo>
                <a:lnTo>
                  <a:pt x="15636" y="2760"/>
                </a:lnTo>
                <a:lnTo>
                  <a:pt x="14686" y="2550"/>
                </a:lnTo>
                <a:lnTo>
                  <a:pt x="14549" y="2490"/>
                </a:lnTo>
                <a:lnTo>
                  <a:pt x="14275" y="2430"/>
                </a:lnTo>
                <a:lnTo>
                  <a:pt x="14139" y="2370"/>
                </a:lnTo>
                <a:lnTo>
                  <a:pt x="14003" y="2340"/>
                </a:lnTo>
                <a:lnTo>
                  <a:pt x="13868" y="2280"/>
                </a:lnTo>
                <a:lnTo>
                  <a:pt x="13734" y="2250"/>
                </a:lnTo>
                <a:lnTo>
                  <a:pt x="13470" y="2130"/>
                </a:lnTo>
                <a:lnTo>
                  <a:pt x="13340" y="2070"/>
                </a:lnTo>
                <a:lnTo>
                  <a:pt x="13212" y="2010"/>
                </a:lnTo>
                <a:lnTo>
                  <a:pt x="12961" y="1890"/>
                </a:lnTo>
                <a:lnTo>
                  <a:pt x="12839" y="1800"/>
                </a:lnTo>
                <a:lnTo>
                  <a:pt x="12719" y="1710"/>
                </a:lnTo>
                <a:lnTo>
                  <a:pt x="12602" y="1650"/>
                </a:lnTo>
                <a:lnTo>
                  <a:pt x="12487" y="1560"/>
                </a:lnTo>
                <a:lnTo>
                  <a:pt x="12375" y="1470"/>
                </a:lnTo>
                <a:lnTo>
                  <a:pt x="12266" y="1380"/>
                </a:lnTo>
                <a:lnTo>
                  <a:pt x="12161" y="1260"/>
                </a:lnTo>
                <a:lnTo>
                  <a:pt x="12058" y="1170"/>
                </a:lnTo>
                <a:lnTo>
                  <a:pt x="11959" y="1050"/>
                </a:lnTo>
                <a:lnTo>
                  <a:pt x="11864" y="930"/>
                </a:lnTo>
                <a:lnTo>
                  <a:pt x="11773" y="810"/>
                </a:lnTo>
                <a:lnTo>
                  <a:pt x="11685" y="690"/>
                </a:lnTo>
                <a:lnTo>
                  <a:pt x="11602" y="540"/>
                </a:lnTo>
                <a:lnTo>
                  <a:pt x="11505" y="390"/>
                </a:lnTo>
                <a:lnTo>
                  <a:pt x="11397" y="270"/>
                </a:lnTo>
                <a:lnTo>
                  <a:pt x="11281" y="120"/>
                </a:lnTo>
                <a:lnTo>
                  <a:pt x="11177" y="0"/>
                </a:lnTo>
                <a:close/>
              </a:path>
            </a:pathLst>
          </a:custGeom>
          <a:solidFill>
            <a:srgbClr val="F1452F"/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74" name="object 4"/>
          <p:cNvSpPr txBox="1"/>
          <p:nvPr/>
        </p:nvSpPr>
        <p:spPr>
          <a:xfrm>
            <a:off x="2697976" y="4522783"/>
            <a:ext cx="4290969" cy="415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indent="9525" algn="ctr">
              <a:spcBef>
                <a:spcPts val="75"/>
              </a:spcBef>
              <a:defRPr sz="36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7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by Jeff Huth</a:t>
            </a:r>
            <a:endParaRPr sz="27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6" name="object 6"/>
          <p:cNvSpPr/>
          <p:nvPr/>
        </p:nvSpPr>
        <p:spPr>
          <a:xfrm>
            <a:off x="8208225" y="5486400"/>
            <a:ext cx="1" cy="1371600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77" name="object 7"/>
          <p:cNvSpPr txBox="1"/>
          <p:nvPr/>
        </p:nvSpPr>
        <p:spPr>
          <a:xfrm>
            <a:off x="8153400" y="5234939"/>
            <a:ext cx="191814" cy="138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indent="12700">
              <a:spcBef>
                <a:spcPts val="100"/>
              </a:spcBef>
              <a:defRPr sz="12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</a:lstStyle>
          <a:p>
            <a:r>
              <a:rPr sz="9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01</a:t>
            </a:r>
          </a:p>
        </p:txBody>
      </p:sp>
      <p:pic>
        <p:nvPicPr>
          <p:cNvPr id="78" name="company-logo" descr="company-logo"/>
          <p:cNvPicPr>
            <a:picLocks noChangeAspect="1"/>
          </p:cNvPicPr>
          <p:nvPr/>
        </p:nvPicPr>
        <p:blipFill rotWithShape="1">
          <a:blip r:embed="rId2"/>
          <a:srcRect r="83223" b="-5033"/>
          <a:stretch/>
        </p:blipFill>
        <p:spPr>
          <a:xfrm rot="16200000">
            <a:off x="8044529" y="4746420"/>
            <a:ext cx="311822" cy="289553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pattern-thankyou.png" descr="pattern-thankyou.png"/>
          <p:cNvPicPr>
            <a:picLocks noChangeAspect="1"/>
          </p:cNvPicPr>
          <p:nvPr/>
        </p:nvPicPr>
        <p:blipFill>
          <a:blip r:embed="rId3">
            <a:alphaModFix amt="30000"/>
          </a:blip>
          <a:srcRect l="11302" t="57533" r="47449" b="12771"/>
          <a:stretch>
            <a:fillRect/>
          </a:stretch>
        </p:blipFill>
        <p:spPr>
          <a:xfrm rot="21327753">
            <a:off x="3471930" y="-273390"/>
            <a:ext cx="5979162" cy="4161206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hank You!">
            <a:extLst>
              <a:ext uri="{FF2B5EF4-FFF2-40B4-BE49-F238E27FC236}">
                <a16:creationId xmlns:a16="http://schemas.microsoft.com/office/drawing/2014/main" id="{09CD9D59-F323-4546-9157-35D2A6B52D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03283" y="1652209"/>
            <a:ext cx="6348038" cy="2465594"/>
          </a:xfrm>
          <a:prstGeom prst="rect">
            <a:avLst/>
          </a:prstGeom>
        </p:spPr>
        <p:txBody>
          <a:bodyPr anchor="t">
            <a:noAutofit/>
          </a:bodyPr>
          <a:lstStyle>
            <a:lvl1pPr marR="5080" indent="12700" algn="ctr">
              <a:lnSpc>
                <a:spcPts val="11400"/>
              </a:lnSpc>
              <a:defRPr sz="13000" b="0">
                <a:solidFill>
                  <a:srgbClr val="F2F2F2"/>
                </a:solidFill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800" b="1" dirty="0"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  <a:t>HubSpot MDM</a:t>
            </a:r>
            <a:br>
              <a:rPr lang="en-US" sz="4800" b="1" dirty="0"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</a:br>
            <a:r>
              <a:rPr lang="en-US" sz="4800" b="1" dirty="0"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  <a:t>Contact Matching</a:t>
            </a:r>
            <a:br>
              <a:rPr lang="en-US" sz="4800" b="1" dirty="0"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</a:br>
            <a:r>
              <a:rPr lang="en-US" sz="4800" b="1" dirty="0"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  <a:t>&amp; Merging</a:t>
            </a:r>
            <a:endParaRPr sz="4800" b="1" dirty="0">
              <a:latin typeface="Arial Black" panose="020B0604020202020204" pitchFamily="34" charset="0"/>
              <a:ea typeface="Roboto Black" panose="02000000000000000000" pitchFamily="2" charset="0"/>
              <a:cs typeface="Arial Black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object 2"/>
          <p:cNvSpPr txBox="1">
            <a:spLocks noGrp="1"/>
          </p:cNvSpPr>
          <p:nvPr>
            <p:ph type="title"/>
          </p:nvPr>
        </p:nvSpPr>
        <p:spPr>
          <a:xfrm>
            <a:off x="935775" y="1132135"/>
            <a:ext cx="4574476" cy="70485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indent="11175" defTabSz="804672">
              <a:defRPr sz="5280"/>
            </a:lvl1pPr>
          </a:lstStyle>
          <a:p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Next Steps</a:t>
            </a:r>
            <a:endParaRPr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121" name="object 3"/>
          <p:cNvSpPr/>
          <p:nvPr/>
        </p:nvSpPr>
        <p:spPr>
          <a:xfrm>
            <a:off x="6327078" y="3354"/>
            <a:ext cx="2816922" cy="296241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122" name="object 4"/>
          <p:cNvSpPr txBox="1"/>
          <p:nvPr/>
        </p:nvSpPr>
        <p:spPr>
          <a:xfrm>
            <a:off x="556889" y="2433233"/>
            <a:ext cx="8587111" cy="2675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342900" marR="1897379" lvl="3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Improve matching rules (indexes, rule types)</a:t>
            </a:r>
          </a:p>
          <a:p>
            <a:pPr marL="342900" marR="1897379" lvl="4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Add scoring/weighting rules</a:t>
            </a:r>
          </a:p>
          <a:p>
            <a:pPr marL="342900" marR="1897379" lvl="4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AI/ML: Investigate other algorithms</a:t>
            </a:r>
          </a:p>
          <a:p>
            <a:pPr marL="342900" marR="1897379" lvl="4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Reporting: Visualize and alert</a:t>
            </a:r>
          </a:p>
          <a:p>
            <a:pPr marL="342900" marR="1897379" lvl="4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Orchestration w/ </a:t>
            </a:r>
            <a:r>
              <a:rPr lang="en-US" sz="2100" dirty="0" err="1">
                <a:latin typeface="Arial" panose="020B0604020202020204" pitchFamily="34" charset="0"/>
                <a:cs typeface="Arial" panose="020B0604020202020204" pitchFamily="34" charset="0"/>
              </a:rPr>
              <a:t>Dagster</a:t>
            </a: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 + </a:t>
            </a:r>
            <a:r>
              <a:rPr lang="en-US" sz="2100" dirty="0" err="1">
                <a:latin typeface="Arial" panose="020B0604020202020204" pitchFamily="34" charset="0"/>
                <a:cs typeface="Arial" panose="020B0604020202020204" pitchFamily="34" charset="0"/>
              </a:rPr>
              <a:t>Airbyte</a:t>
            </a: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 + Snowflake + dbt</a:t>
            </a:r>
          </a:p>
          <a:p>
            <a:pPr marL="342900" marR="1897379" lvl="4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Data security: Roles, Grants, PII, encryption</a:t>
            </a:r>
          </a:p>
          <a:p>
            <a:pPr marL="342900" marR="1897379" lvl="4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CI/CD Pipelines: dbt, </a:t>
            </a:r>
            <a:r>
              <a:rPr lang="en-US" sz="2100" dirty="0" err="1">
                <a:latin typeface="Arial" panose="020B0604020202020204" pitchFamily="34" charset="0"/>
                <a:cs typeface="Arial" panose="020B0604020202020204" pitchFamily="34" charset="0"/>
              </a:rPr>
              <a:t>Dagster</a:t>
            </a: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, GitHub workflows</a:t>
            </a:r>
          </a:p>
          <a:p>
            <a:pPr marL="342900" marR="1897379" lvl="4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endParaRPr 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3" name="object 5"/>
          <p:cNvSpPr/>
          <p:nvPr/>
        </p:nvSpPr>
        <p:spPr>
          <a:xfrm>
            <a:off x="8208225" y="5486400"/>
            <a:ext cx="1" cy="1371600"/>
          </a:xfrm>
          <a:prstGeom prst="line">
            <a:avLst/>
          </a:prstGeom>
          <a:ln>
            <a:solidFill>
              <a:srgbClr val="F1452F"/>
            </a:solidFill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124" name="object 6"/>
          <p:cNvSpPr txBox="1"/>
          <p:nvPr/>
        </p:nvSpPr>
        <p:spPr>
          <a:xfrm>
            <a:off x="8133397" y="5234939"/>
            <a:ext cx="159545" cy="138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spcBef>
                <a:spcPts val="100"/>
              </a:spcBef>
              <a:defRPr sz="1200">
                <a:solidFill>
                  <a:srgbClr val="F1452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</a:lstStyle>
          <a:p>
            <a:r>
              <a:rPr sz="900"/>
              <a:t>06</a:t>
            </a:r>
          </a:p>
        </p:txBody>
      </p:sp>
      <p:sp>
        <p:nvSpPr>
          <p:cNvPr id="125" name="object 7"/>
          <p:cNvSpPr/>
          <p:nvPr/>
        </p:nvSpPr>
        <p:spPr>
          <a:xfrm>
            <a:off x="945299" y="2008442"/>
            <a:ext cx="542925" cy="0"/>
          </a:xfrm>
          <a:prstGeom prst="line">
            <a:avLst/>
          </a:prstGeom>
          <a:ln w="76200">
            <a:solidFill>
              <a:srgbClr val="F1452F"/>
            </a:solidFill>
          </a:ln>
        </p:spPr>
        <p:txBody>
          <a:bodyPr lIns="34289" rIns="34289"/>
          <a:lstStyle/>
          <a:p>
            <a:endParaRPr sz="1086"/>
          </a:p>
        </p:txBody>
      </p:sp>
    </p:spTree>
    <p:extLst>
      <p:ext uri="{BB962C8B-B14F-4D97-AF65-F5344CB8AC3E}">
        <p14:creationId xmlns:p14="http://schemas.microsoft.com/office/powerpoint/2010/main" val="13617473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object 2"/>
          <p:cNvSpPr/>
          <p:nvPr/>
        </p:nvSpPr>
        <p:spPr>
          <a:xfrm>
            <a:off x="0" y="0"/>
            <a:ext cx="9143999" cy="6858000"/>
          </a:xfrm>
          <a:prstGeom prst="rect">
            <a:avLst/>
          </a:prstGeom>
          <a:solidFill>
            <a:srgbClr val="F36050"/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pic>
        <p:nvPicPr>
          <p:cNvPr id="960" name="pattern-thankyou.png" descr="pattern-thankyou.png"/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38786" t="18229" b="23513"/>
          <a:stretch/>
        </p:blipFill>
        <p:spPr>
          <a:xfrm>
            <a:off x="0" y="-3515"/>
            <a:ext cx="7457704" cy="6861515"/>
          </a:xfrm>
          <a:prstGeom prst="rect">
            <a:avLst/>
          </a:prstGeom>
          <a:ln w="12700">
            <a:miter lim="400000"/>
          </a:ln>
        </p:spPr>
      </p:pic>
      <p:sp>
        <p:nvSpPr>
          <p:cNvPr id="959" name="Thank You!"/>
          <p:cNvSpPr txBox="1">
            <a:spLocks noGrp="1"/>
          </p:cNvSpPr>
          <p:nvPr>
            <p:ph type="title"/>
          </p:nvPr>
        </p:nvSpPr>
        <p:spPr>
          <a:xfrm>
            <a:off x="2028108" y="2075599"/>
            <a:ext cx="5287091" cy="3120592"/>
          </a:xfrm>
          <a:prstGeom prst="rect">
            <a:avLst/>
          </a:prstGeom>
        </p:spPr>
        <p:txBody>
          <a:bodyPr anchor="ctr">
            <a:noAutofit/>
          </a:bodyPr>
          <a:lstStyle>
            <a:lvl1pPr marR="5080" indent="12700" algn="ctr">
              <a:lnSpc>
                <a:spcPts val="11400"/>
              </a:lnSpc>
              <a:defRPr sz="13000" b="0">
                <a:solidFill>
                  <a:srgbClr val="F2F2F2"/>
                </a:solidFill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r>
              <a:rPr sz="12000" b="1" dirty="0">
                <a:latin typeface="Arial Black" panose="020B0604020202020204" pitchFamily="34" charset="0"/>
                <a:cs typeface="Arial Black" panose="020B0604020202020204" pitchFamily="34" charset="0"/>
              </a:rPr>
              <a:t>Thank You!</a:t>
            </a:r>
          </a:p>
        </p:txBody>
      </p:sp>
      <p:pic>
        <p:nvPicPr>
          <p:cNvPr id="961" name="pattern-thankyou2.png" descr="pattern-thankyou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575" y="1130459"/>
            <a:ext cx="2224645" cy="14409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object 2"/>
          <p:cNvSpPr txBox="1"/>
          <p:nvPr/>
        </p:nvSpPr>
        <p:spPr>
          <a:xfrm>
            <a:off x="1219202" y="4741692"/>
            <a:ext cx="5058764" cy="1990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indent="9525">
              <a:spcBef>
                <a:spcPts val="900"/>
              </a:spcBef>
              <a:defRPr b="1">
                <a:solidFill>
                  <a:srgbClr val="5C2CCE"/>
                </a:solidFill>
                <a:latin typeface="Poppins-SemiBold"/>
                <a:ea typeface="Poppins-SemiBold"/>
                <a:cs typeface="Poppins-SemiBold"/>
                <a:sym typeface="Poppins-SemiBold"/>
              </a:defRPr>
            </a:pP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Name: </a:t>
            </a:r>
            <a:r>
              <a:rPr lang="en-US" sz="1600" dirty="0">
                <a:latin typeface="Arial" panose="020B0604020202020204" pitchFamily="34" charset="0"/>
                <a:ea typeface="Poppins Regular"/>
                <a:cs typeface="Arial" panose="020B0604020202020204" pitchFamily="34" charset="0"/>
                <a:sym typeface="Poppins Regular"/>
              </a:rPr>
              <a:t>Jeff Huth, Phone Number: 800-867-5309x042</a:t>
            </a:r>
            <a:endParaRPr sz="1600" dirty="0">
              <a:latin typeface="Arial" panose="020B0604020202020204" pitchFamily="34" charset="0"/>
              <a:ea typeface="Poppins Bold"/>
              <a:cs typeface="Arial" panose="020B0604020202020204" pitchFamily="34" charset="0"/>
              <a:sym typeface="Poppins Bold"/>
            </a:endParaRPr>
          </a:p>
          <a:p>
            <a:pPr indent="9525">
              <a:spcBef>
                <a:spcPts val="825"/>
              </a:spcBef>
              <a:defRPr b="1">
                <a:solidFill>
                  <a:srgbClr val="5C2CCE"/>
                </a:solidFill>
                <a:latin typeface="Poppins-SemiBold"/>
                <a:ea typeface="Poppins-SemiBold"/>
                <a:cs typeface="Poppins-SemiBold"/>
                <a:sym typeface="Poppins-SemiBold"/>
              </a:defRPr>
            </a:pPr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Title: </a:t>
            </a:r>
            <a:r>
              <a:rPr lang="en-US" sz="1600" dirty="0">
                <a:latin typeface="Arial" panose="020B0604020202020204" pitchFamily="34" charset="0"/>
                <a:ea typeface="Poppins Regular"/>
                <a:cs typeface="Arial" panose="020B0604020202020204" pitchFamily="34" charset="0"/>
                <a:sym typeface="Poppins Regular"/>
              </a:rPr>
              <a:t>Principal Analytics Engineer</a:t>
            </a:r>
          </a:p>
          <a:p>
            <a:pPr indent="9525">
              <a:spcBef>
                <a:spcPts val="825"/>
              </a:spcBef>
              <a:defRPr b="1">
                <a:solidFill>
                  <a:srgbClr val="5C2CCE"/>
                </a:solidFill>
                <a:latin typeface="Poppins-SemiBold"/>
                <a:ea typeface="Poppins-SemiBold"/>
                <a:cs typeface="Poppins-SemiBold"/>
                <a:sym typeface="Poppins-SemiBold"/>
              </a:defRPr>
            </a:pPr>
            <a:r>
              <a:rPr lang="en-US" sz="1600" dirty="0">
                <a:latin typeface="Arial" panose="020B0604020202020204" pitchFamily="34" charset="0"/>
                <a:ea typeface="Poppins Regular"/>
                <a:cs typeface="Arial" panose="020B0604020202020204" pitchFamily="34" charset="0"/>
                <a:sym typeface="Poppins Regular"/>
              </a:rPr>
              <a:t>Company Name: Wind River Systems</a:t>
            </a:r>
          </a:p>
          <a:p>
            <a:pPr indent="9525">
              <a:spcBef>
                <a:spcPts val="825"/>
              </a:spcBef>
              <a:defRPr b="1">
                <a:solidFill>
                  <a:srgbClr val="5C2CCE"/>
                </a:solidFill>
                <a:latin typeface="Poppins-SemiBold"/>
                <a:ea typeface="Poppins-SemiBold"/>
                <a:cs typeface="Poppins-SemiBold"/>
                <a:sym typeface="Poppins-SemiBold"/>
              </a:defRPr>
            </a:pPr>
            <a:r>
              <a:rPr lang="en-US" sz="1600" dirty="0"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Regular"/>
              </a:rPr>
              <a:t>Company Industry: Tech, Employees: 1,500</a:t>
            </a:r>
            <a:endParaRPr sz="1600" dirty="0">
              <a:latin typeface="Arial" panose="020B0604020202020204" pitchFamily="34" charset="0"/>
              <a:ea typeface="Poppins Bold"/>
              <a:cs typeface="Arial" panose="020B0604020202020204" pitchFamily="34" charset="0"/>
              <a:sym typeface="Poppins Bold"/>
            </a:endParaRPr>
          </a:p>
          <a:p>
            <a:pPr indent="9525">
              <a:spcBef>
                <a:spcPts val="825"/>
              </a:spcBef>
              <a:defRPr b="1">
                <a:solidFill>
                  <a:srgbClr val="5C2CCE"/>
                </a:solidFill>
                <a:latin typeface="Poppins-SemiBold"/>
                <a:ea typeface="Poppins-SemiBold"/>
                <a:cs typeface="Poppins-SemiBold"/>
                <a:sym typeface="Poppins-SemiBold"/>
              </a:defRPr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Email: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jeff.huth@gmail.com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1600" dirty="0">
                <a:solidFill>
                  <a:srgbClr val="7C98B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Twitter:</a:t>
            </a:r>
            <a:r>
              <a:rPr sz="1600" spc="-4" dirty="0">
                <a:solidFill>
                  <a:srgbClr val="7C98B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600" dirty="0">
                <a:solidFill>
                  <a:srgbClr val="7C98B6"/>
                </a:solidFill>
                <a:latin typeface="Arial" panose="020B0604020202020204" pitchFamily="34" charset="0"/>
                <a:ea typeface="Poppins Regular"/>
                <a:cs typeface="Arial" panose="020B0604020202020204" pitchFamily="34" charset="0"/>
                <a:sym typeface="Poppins Regular"/>
              </a:rPr>
              <a:t>@</a:t>
            </a:r>
            <a:r>
              <a:rPr lang="en-US" sz="1600" dirty="0">
                <a:solidFill>
                  <a:srgbClr val="7C98B6"/>
                </a:solidFill>
                <a:latin typeface="Arial" panose="020B0604020202020204" pitchFamily="34" charset="0"/>
                <a:ea typeface="Poppins Regular"/>
                <a:cs typeface="Arial" panose="020B0604020202020204" pitchFamily="34" charset="0"/>
                <a:sym typeface="Poppins Regular"/>
              </a:rPr>
              <a:t>drinkdata</a:t>
            </a:r>
          </a:p>
          <a:p>
            <a:pPr indent="9525">
              <a:spcBef>
                <a:spcPts val="825"/>
              </a:spcBef>
              <a:defRPr b="1">
                <a:solidFill>
                  <a:srgbClr val="5C2CCE"/>
                </a:solidFill>
                <a:latin typeface="Poppins-SemiBold"/>
                <a:ea typeface="Poppins-SemiBold"/>
                <a:cs typeface="Poppins-SemiBold"/>
                <a:sym typeface="Poppins-SemiBold"/>
              </a:defRPr>
            </a:pPr>
            <a:r>
              <a:rPr lang="en-US" sz="1600" dirty="0">
                <a:solidFill>
                  <a:srgbClr val="7C98B6"/>
                </a:solidFill>
                <a:latin typeface="Arial" panose="020B0604020202020204" pitchFamily="34" charset="0"/>
                <a:ea typeface="Poppins Regular"/>
                <a:cs typeface="Arial" panose="020B0604020202020204" pitchFamily="34" charset="0"/>
                <a:sym typeface="Poppins Regular"/>
              </a:rPr>
              <a:t>LinkedIn: https://</a:t>
            </a:r>
            <a:r>
              <a:rPr lang="en-US" sz="1600" dirty="0" err="1">
                <a:solidFill>
                  <a:srgbClr val="7C98B6"/>
                </a:solidFill>
                <a:latin typeface="Arial" panose="020B0604020202020204" pitchFamily="34" charset="0"/>
                <a:ea typeface="Poppins Regular"/>
                <a:cs typeface="Arial" panose="020B0604020202020204" pitchFamily="34" charset="0"/>
                <a:sym typeface="Poppins Regular"/>
              </a:rPr>
              <a:t>www.linkedin.com</a:t>
            </a:r>
            <a:r>
              <a:rPr lang="en-US" sz="1600" dirty="0">
                <a:solidFill>
                  <a:srgbClr val="7C98B6"/>
                </a:solidFill>
                <a:latin typeface="Arial" panose="020B0604020202020204" pitchFamily="34" charset="0"/>
                <a:ea typeface="Poppins Regular"/>
                <a:cs typeface="Arial" panose="020B0604020202020204" pitchFamily="34" charset="0"/>
                <a:sym typeface="Poppins Regular"/>
              </a:rPr>
              <a:t>/in/</a:t>
            </a:r>
            <a:r>
              <a:rPr lang="en-US" sz="1600" dirty="0" err="1">
                <a:solidFill>
                  <a:srgbClr val="7C98B6"/>
                </a:solidFill>
                <a:latin typeface="Arial" panose="020B0604020202020204" pitchFamily="34" charset="0"/>
                <a:ea typeface="Poppins Regular"/>
                <a:cs typeface="Arial" panose="020B0604020202020204" pitchFamily="34" charset="0"/>
                <a:sym typeface="Poppins Regular"/>
              </a:rPr>
              <a:t>huthjeff</a:t>
            </a:r>
            <a:r>
              <a:rPr lang="en-US" sz="1600" dirty="0">
                <a:solidFill>
                  <a:srgbClr val="7C98B6"/>
                </a:solidFill>
                <a:latin typeface="Arial" panose="020B0604020202020204" pitchFamily="34" charset="0"/>
                <a:ea typeface="Poppins Regular"/>
                <a:cs typeface="Arial" panose="020B0604020202020204" pitchFamily="34" charset="0"/>
                <a:sym typeface="Poppins Regular"/>
              </a:rPr>
              <a:t>/</a:t>
            </a:r>
            <a:endParaRPr sz="1600" dirty="0">
              <a:solidFill>
                <a:srgbClr val="7C98B6"/>
              </a:solidFill>
              <a:latin typeface="Arial" panose="020B0604020202020204" pitchFamily="34" charset="0"/>
              <a:ea typeface="Poppins Regular"/>
              <a:cs typeface="Arial" panose="020B0604020202020204" pitchFamily="34" charset="0"/>
              <a:sym typeface="Poppins Regular"/>
            </a:endParaRPr>
          </a:p>
        </p:txBody>
      </p:sp>
      <p:sp>
        <p:nvSpPr>
          <p:cNvPr id="89" name="object 3"/>
          <p:cNvSpPr/>
          <p:nvPr/>
        </p:nvSpPr>
        <p:spPr>
          <a:xfrm>
            <a:off x="793274" y="1309999"/>
            <a:ext cx="2328847" cy="231666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91" name="object 5"/>
          <p:cNvSpPr txBox="1"/>
          <p:nvPr/>
        </p:nvSpPr>
        <p:spPr>
          <a:xfrm>
            <a:off x="1614989" y="2764690"/>
            <a:ext cx="5913968" cy="1798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marR="5080" indent="12700">
              <a:lnSpc>
                <a:spcPts val="7200"/>
              </a:lnSpc>
              <a:spcBef>
                <a:spcPts val="1500"/>
              </a:spcBef>
              <a:tabLst>
                <a:tab pos="2286000" algn="l"/>
                <a:tab pos="3429000" algn="l"/>
              </a:tabLst>
              <a:defRPr sz="7200" b="1">
                <a:solidFill>
                  <a:srgbClr val="001B2F"/>
                </a:solidFill>
                <a:latin typeface="Poppins-Black"/>
                <a:ea typeface="Poppins-Black"/>
                <a:cs typeface="Poppins-Black"/>
                <a:sym typeface="Poppins-Black"/>
              </a:defRPr>
            </a:lvl1pPr>
          </a:lstStyle>
          <a:p>
            <a:r>
              <a:rPr lang="en-US" sz="5400" dirty="0"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  <a:t>Hi. Here is my Contact record</a:t>
            </a:r>
            <a:r>
              <a:rPr sz="5400" dirty="0"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  <a:t>.</a:t>
            </a:r>
          </a:p>
        </p:txBody>
      </p:sp>
      <p:sp>
        <p:nvSpPr>
          <p:cNvPr id="92" name="object 6"/>
          <p:cNvSpPr/>
          <p:nvPr/>
        </p:nvSpPr>
        <p:spPr>
          <a:xfrm>
            <a:off x="8208225" y="5486400"/>
            <a:ext cx="1" cy="1371600"/>
          </a:xfrm>
          <a:prstGeom prst="line">
            <a:avLst/>
          </a:prstGeom>
          <a:ln>
            <a:solidFill>
              <a:srgbClr val="F1452F"/>
            </a:solidFill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93" name="object 7"/>
          <p:cNvSpPr txBox="1"/>
          <p:nvPr/>
        </p:nvSpPr>
        <p:spPr>
          <a:xfrm>
            <a:off x="8135340" y="5234939"/>
            <a:ext cx="155735" cy="138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 indent="12700">
              <a:spcBef>
                <a:spcPts val="100"/>
              </a:spcBef>
              <a:defRPr sz="1200">
                <a:solidFill>
                  <a:srgbClr val="F1452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</a:lstStyle>
          <a:p>
            <a:r>
              <a:rPr sz="900" dirty="0"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pic>
        <p:nvPicPr>
          <p:cNvPr id="4" name="Picture 3" descr="A person in a black shirt&#10;&#10;Description automatically generated">
            <a:extLst>
              <a:ext uri="{FF2B5EF4-FFF2-40B4-BE49-F238E27FC236}">
                <a16:creationId xmlns:a16="http://schemas.microsoft.com/office/drawing/2014/main" id="{8589DB55-B5E4-9B4D-DA19-F915BE996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896" y="563776"/>
            <a:ext cx="2066925" cy="2066925"/>
          </a:xfrm>
          <a:prstGeom prst="ellipse">
            <a:avLst/>
          </a:prstGeom>
          <a:ln>
            <a:solidFill>
              <a:schemeClr val="tx1"/>
            </a:solidFill>
            <a:prstDash val="dashDot"/>
          </a:ln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159A74F9-24DA-65D2-C6B3-57FF8E14107E}"/>
              </a:ext>
            </a:extLst>
          </p:cNvPr>
          <p:cNvSpPr/>
          <p:nvPr/>
        </p:nvSpPr>
        <p:spPr>
          <a:xfrm>
            <a:off x="1396407" y="671740"/>
            <a:ext cx="732731" cy="732731"/>
          </a:xfrm>
          <a:prstGeom prst="ellipse">
            <a:avLst/>
          </a:prstGeom>
          <a:pattFill prst="solidDmnd">
            <a:fgClr>
              <a:srgbClr val="5C2CCE"/>
            </a:fgClr>
            <a:bgClr>
              <a:srgbClr val="F7F7F4"/>
            </a:bgClr>
          </a:patt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352C85F0-F2E5-63F7-BA04-15D3EDA33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8895">
            <a:off x="4094292" y="180974"/>
            <a:ext cx="3745755" cy="2662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bject 5">
            <a:extLst>
              <a:ext uri="{FF2B5EF4-FFF2-40B4-BE49-F238E27FC236}">
                <a16:creationId xmlns:a16="http://schemas.microsoft.com/office/drawing/2014/main" id="{F3608060-0A19-A220-B1BA-B4561DE5B035}"/>
              </a:ext>
            </a:extLst>
          </p:cNvPr>
          <p:cNvSpPr txBox="1"/>
          <p:nvPr/>
        </p:nvSpPr>
        <p:spPr>
          <a:xfrm>
            <a:off x="4523106" y="477705"/>
            <a:ext cx="2888126" cy="773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marR="5080" indent="12700">
              <a:lnSpc>
                <a:spcPts val="7200"/>
              </a:lnSpc>
              <a:spcBef>
                <a:spcPts val="1500"/>
              </a:spcBef>
              <a:tabLst>
                <a:tab pos="2286000" algn="l"/>
                <a:tab pos="3429000" algn="l"/>
              </a:tabLst>
              <a:defRPr sz="7200" b="1">
                <a:solidFill>
                  <a:srgbClr val="001B2F"/>
                </a:solidFill>
                <a:latin typeface="Poppins-Black"/>
                <a:ea typeface="Poppins-Black"/>
                <a:cs typeface="Poppins-Black"/>
                <a:sym typeface="Poppins-Black"/>
              </a:defRPr>
            </a:lvl1pPr>
          </a:lstStyle>
          <a:p>
            <a:r>
              <a:rPr lang="en-US" sz="2400" dirty="0">
                <a:solidFill>
                  <a:srgbClr val="5C2CCE"/>
                </a:solidFill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  <a:t>Am I already in</a:t>
            </a:r>
            <a:endParaRPr sz="2400" dirty="0">
              <a:solidFill>
                <a:srgbClr val="5C2CCE"/>
              </a:solidFill>
              <a:latin typeface="Arial Black" panose="020B0604020202020204" pitchFamily="34" charset="0"/>
              <a:ea typeface="Roboto Black" panose="02000000000000000000" pitchFamily="2" charset="0"/>
              <a:cs typeface="Arial Black" panose="020B0604020202020204" pitchFamily="34" charset="0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72C213F6-DCB0-5B86-4C9B-FEF1F060758D}"/>
              </a:ext>
            </a:extLst>
          </p:cNvPr>
          <p:cNvSpPr txBox="1"/>
          <p:nvPr/>
        </p:nvSpPr>
        <p:spPr>
          <a:xfrm>
            <a:off x="4909484" y="954809"/>
            <a:ext cx="2888126" cy="773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marR="5080" indent="12700">
              <a:lnSpc>
                <a:spcPts val="7200"/>
              </a:lnSpc>
              <a:spcBef>
                <a:spcPts val="1500"/>
              </a:spcBef>
              <a:tabLst>
                <a:tab pos="2286000" algn="l"/>
                <a:tab pos="3429000" algn="l"/>
              </a:tabLst>
              <a:defRPr sz="7200" b="1">
                <a:solidFill>
                  <a:srgbClr val="001B2F"/>
                </a:solidFill>
                <a:latin typeface="Poppins-Black"/>
                <a:ea typeface="Poppins-Black"/>
                <a:cs typeface="Poppins-Black"/>
                <a:sym typeface="Poppins-Black"/>
              </a:defRPr>
            </a:lvl1pPr>
          </a:lstStyle>
          <a:p>
            <a:r>
              <a:rPr lang="en-US" sz="2400" dirty="0">
                <a:solidFill>
                  <a:srgbClr val="5C2CCE"/>
                </a:solidFill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  <a:t>your database?</a:t>
            </a:r>
            <a:endParaRPr sz="2400" dirty="0">
              <a:solidFill>
                <a:srgbClr val="5C2CCE"/>
              </a:solidFill>
              <a:latin typeface="Arial Black" panose="020B0604020202020204" pitchFamily="34" charset="0"/>
              <a:ea typeface="Roboto Black" panose="02000000000000000000" pitchFamily="2" charset="0"/>
              <a:cs typeface="Arial Black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object 2"/>
          <p:cNvSpPr/>
          <p:nvPr/>
        </p:nvSpPr>
        <p:spPr>
          <a:xfrm>
            <a:off x="0" y="-2"/>
            <a:ext cx="7742712" cy="6858001"/>
          </a:xfrm>
          <a:prstGeom prst="rect">
            <a:avLst/>
          </a:prstGeom>
          <a:blipFill>
            <a:blip r:embed="rId2"/>
            <a:stretch>
              <a:fillRect t="-19542"/>
            </a:stretch>
          </a:blip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96" name="object 3"/>
          <p:cNvSpPr/>
          <p:nvPr/>
        </p:nvSpPr>
        <p:spPr>
          <a:xfrm>
            <a:off x="2776540" y="0"/>
            <a:ext cx="6367460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6668" y="0"/>
                </a:lnTo>
                <a:lnTo>
                  <a:pt x="16656" y="30"/>
                </a:lnTo>
                <a:lnTo>
                  <a:pt x="16572" y="120"/>
                </a:lnTo>
                <a:lnTo>
                  <a:pt x="16488" y="210"/>
                </a:lnTo>
                <a:lnTo>
                  <a:pt x="16405" y="270"/>
                </a:lnTo>
                <a:lnTo>
                  <a:pt x="16323" y="360"/>
                </a:lnTo>
                <a:lnTo>
                  <a:pt x="16160" y="540"/>
                </a:lnTo>
                <a:lnTo>
                  <a:pt x="16080" y="630"/>
                </a:lnTo>
                <a:lnTo>
                  <a:pt x="15999" y="690"/>
                </a:lnTo>
                <a:lnTo>
                  <a:pt x="15760" y="960"/>
                </a:lnTo>
                <a:lnTo>
                  <a:pt x="15680" y="1020"/>
                </a:lnTo>
                <a:lnTo>
                  <a:pt x="15600" y="1110"/>
                </a:lnTo>
                <a:lnTo>
                  <a:pt x="15521" y="1170"/>
                </a:lnTo>
                <a:lnTo>
                  <a:pt x="15441" y="1260"/>
                </a:lnTo>
                <a:lnTo>
                  <a:pt x="15361" y="1320"/>
                </a:lnTo>
                <a:lnTo>
                  <a:pt x="15280" y="1410"/>
                </a:lnTo>
                <a:lnTo>
                  <a:pt x="15200" y="1470"/>
                </a:lnTo>
                <a:lnTo>
                  <a:pt x="15118" y="1560"/>
                </a:lnTo>
                <a:lnTo>
                  <a:pt x="14872" y="1740"/>
                </a:lnTo>
                <a:lnTo>
                  <a:pt x="14788" y="1830"/>
                </a:lnTo>
                <a:lnTo>
                  <a:pt x="14618" y="1950"/>
                </a:lnTo>
                <a:lnTo>
                  <a:pt x="14445" y="2070"/>
                </a:lnTo>
                <a:lnTo>
                  <a:pt x="14356" y="2100"/>
                </a:lnTo>
                <a:lnTo>
                  <a:pt x="14058" y="2280"/>
                </a:lnTo>
                <a:lnTo>
                  <a:pt x="13766" y="2460"/>
                </a:lnTo>
                <a:lnTo>
                  <a:pt x="13622" y="2520"/>
                </a:lnTo>
                <a:lnTo>
                  <a:pt x="13479" y="2610"/>
                </a:lnTo>
                <a:lnTo>
                  <a:pt x="13061" y="2790"/>
                </a:lnTo>
                <a:lnTo>
                  <a:pt x="12521" y="3030"/>
                </a:lnTo>
                <a:lnTo>
                  <a:pt x="12390" y="3060"/>
                </a:lnTo>
                <a:lnTo>
                  <a:pt x="12130" y="3180"/>
                </a:lnTo>
                <a:lnTo>
                  <a:pt x="11874" y="3240"/>
                </a:lnTo>
                <a:lnTo>
                  <a:pt x="11748" y="3300"/>
                </a:lnTo>
                <a:lnTo>
                  <a:pt x="11252" y="3420"/>
                </a:lnTo>
                <a:lnTo>
                  <a:pt x="11131" y="3480"/>
                </a:lnTo>
                <a:lnTo>
                  <a:pt x="10890" y="3540"/>
                </a:lnTo>
                <a:lnTo>
                  <a:pt x="10771" y="3540"/>
                </a:lnTo>
                <a:lnTo>
                  <a:pt x="10070" y="3720"/>
                </a:lnTo>
                <a:lnTo>
                  <a:pt x="9728" y="3780"/>
                </a:lnTo>
                <a:lnTo>
                  <a:pt x="9501" y="3840"/>
                </a:lnTo>
                <a:lnTo>
                  <a:pt x="9389" y="3840"/>
                </a:lnTo>
                <a:lnTo>
                  <a:pt x="8053" y="4200"/>
                </a:lnTo>
                <a:lnTo>
                  <a:pt x="7942" y="4260"/>
                </a:lnTo>
                <a:lnTo>
                  <a:pt x="7720" y="4320"/>
                </a:lnTo>
                <a:lnTo>
                  <a:pt x="7609" y="4380"/>
                </a:lnTo>
                <a:lnTo>
                  <a:pt x="7497" y="4410"/>
                </a:lnTo>
                <a:lnTo>
                  <a:pt x="7385" y="4470"/>
                </a:lnTo>
                <a:lnTo>
                  <a:pt x="7273" y="4500"/>
                </a:lnTo>
                <a:lnTo>
                  <a:pt x="7048" y="4620"/>
                </a:lnTo>
                <a:lnTo>
                  <a:pt x="6964" y="4680"/>
                </a:lnTo>
                <a:lnTo>
                  <a:pt x="6883" y="4710"/>
                </a:lnTo>
                <a:lnTo>
                  <a:pt x="6805" y="4770"/>
                </a:lnTo>
                <a:lnTo>
                  <a:pt x="6729" y="4800"/>
                </a:lnTo>
                <a:lnTo>
                  <a:pt x="6655" y="4860"/>
                </a:lnTo>
                <a:lnTo>
                  <a:pt x="6514" y="4980"/>
                </a:lnTo>
                <a:lnTo>
                  <a:pt x="6383" y="5100"/>
                </a:lnTo>
                <a:lnTo>
                  <a:pt x="6259" y="5220"/>
                </a:lnTo>
                <a:lnTo>
                  <a:pt x="6144" y="5340"/>
                </a:lnTo>
                <a:lnTo>
                  <a:pt x="6089" y="5430"/>
                </a:lnTo>
                <a:lnTo>
                  <a:pt x="6036" y="5490"/>
                </a:lnTo>
                <a:lnTo>
                  <a:pt x="5985" y="5550"/>
                </a:lnTo>
                <a:lnTo>
                  <a:pt x="5935" y="5640"/>
                </a:lnTo>
                <a:lnTo>
                  <a:pt x="5888" y="5730"/>
                </a:lnTo>
                <a:lnTo>
                  <a:pt x="5842" y="5790"/>
                </a:lnTo>
                <a:lnTo>
                  <a:pt x="5797" y="5880"/>
                </a:lnTo>
                <a:lnTo>
                  <a:pt x="5754" y="5970"/>
                </a:lnTo>
                <a:lnTo>
                  <a:pt x="5713" y="6030"/>
                </a:lnTo>
                <a:lnTo>
                  <a:pt x="5673" y="6120"/>
                </a:lnTo>
                <a:lnTo>
                  <a:pt x="5634" y="6210"/>
                </a:lnTo>
                <a:lnTo>
                  <a:pt x="5597" y="6300"/>
                </a:lnTo>
                <a:lnTo>
                  <a:pt x="5561" y="6390"/>
                </a:lnTo>
                <a:lnTo>
                  <a:pt x="5526" y="6480"/>
                </a:lnTo>
                <a:lnTo>
                  <a:pt x="5493" y="6570"/>
                </a:lnTo>
                <a:lnTo>
                  <a:pt x="5460" y="6660"/>
                </a:lnTo>
                <a:lnTo>
                  <a:pt x="5429" y="6750"/>
                </a:lnTo>
                <a:lnTo>
                  <a:pt x="5399" y="6840"/>
                </a:lnTo>
                <a:lnTo>
                  <a:pt x="5369" y="6930"/>
                </a:lnTo>
                <a:lnTo>
                  <a:pt x="5341" y="7050"/>
                </a:lnTo>
                <a:lnTo>
                  <a:pt x="5314" y="7140"/>
                </a:lnTo>
                <a:lnTo>
                  <a:pt x="5287" y="7230"/>
                </a:lnTo>
                <a:lnTo>
                  <a:pt x="5261" y="7350"/>
                </a:lnTo>
                <a:lnTo>
                  <a:pt x="5236" y="7440"/>
                </a:lnTo>
                <a:lnTo>
                  <a:pt x="5212" y="7530"/>
                </a:lnTo>
                <a:lnTo>
                  <a:pt x="5188" y="7650"/>
                </a:lnTo>
                <a:lnTo>
                  <a:pt x="5165" y="7740"/>
                </a:lnTo>
                <a:lnTo>
                  <a:pt x="5142" y="7860"/>
                </a:lnTo>
                <a:lnTo>
                  <a:pt x="5120" y="7950"/>
                </a:lnTo>
                <a:lnTo>
                  <a:pt x="5098" y="8070"/>
                </a:lnTo>
                <a:lnTo>
                  <a:pt x="5077" y="8190"/>
                </a:lnTo>
                <a:lnTo>
                  <a:pt x="5056" y="8280"/>
                </a:lnTo>
                <a:lnTo>
                  <a:pt x="5035" y="8400"/>
                </a:lnTo>
                <a:lnTo>
                  <a:pt x="5014" y="8490"/>
                </a:lnTo>
                <a:lnTo>
                  <a:pt x="4994" y="8610"/>
                </a:lnTo>
                <a:lnTo>
                  <a:pt x="4974" y="8730"/>
                </a:lnTo>
                <a:lnTo>
                  <a:pt x="4954" y="8820"/>
                </a:lnTo>
                <a:lnTo>
                  <a:pt x="4873" y="9270"/>
                </a:lnTo>
                <a:lnTo>
                  <a:pt x="4852" y="9390"/>
                </a:lnTo>
                <a:lnTo>
                  <a:pt x="4832" y="9510"/>
                </a:lnTo>
                <a:lnTo>
                  <a:pt x="4810" y="9630"/>
                </a:lnTo>
                <a:lnTo>
                  <a:pt x="4789" y="9750"/>
                </a:lnTo>
                <a:lnTo>
                  <a:pt x="4767" y="9840"/>
                </a:lnTo>
                <a:lnTo>
                  <a:pt x="4745" y="9960"/>
                </a:lnTo>
                <a:lnTo>
                  <a:pt x="4723" y="10080"/>
                </a:lnTo>
                <a:lnTo>
                  <a:pt x="4699" y="10200"/>
                </a:lnTo>
                <a:lnTo>
                  <a:pt x="4676" y="10320"/>
                </a:lnTo>
                <a:lnTo>
                  <a:pt x="4651" y="10440"/>
                </a:lnTo>
                <a:lnTo>
                  <a:pt x="4626" y="10530"/>
                </a:lnTo>
                <a:lnTo>
                  <a:pt x="4601" y="10650"/>
                </a:lnTo>
                <a:lnTo>
                  <a:pt x="4574" y="10770"/>
                </a:lnTo>
                <a:lnTo>
                  <a:pt x="4547" y="10890"/>
                </a:lnTo>
                <a:lnTo>
                  <a:pt x="4518" y="11010"/>
                </a:lnTo>
                <a:lnTo>
                  <a:pt x="4489" y="11130"/>
                </a:lnTo>
                <a:lnTo>
                  <a:pt x="4459" y="11220"/>
                </a:lnTo>
                <a:lnTo>
                  <a:pt x="4428" y="11340"/>
                </a:lnTo>
                <a:lnTo>
                  <a:pt x="4395" y="11460"/>
                </a:lnTo>
                <a:lnTo>
                  <a:pt x="4362" y="11580"/>
                </a:lnTo>
                <a:lnTo>
                  <a:pt x="4327" y="11700"/>
                </a:lnTo>
                <a:lnTo>
                  <a:pt x="4291" y="11790"/>
                </a:lnTo>
                <a:lnTo>
                  <a:pt x="4254" y="11910"/>
                </a:lnTo>
                <a:lnTo>
                  <a:pt x="4216" y="12030"/>
                </a:lnTo>
                <a:lnTo>
                  <a:pt x="4176" y="12150"/>
                </a:lnTo>
                <a:lnTo>
                  <a:pt x="4135" y="12240"/>
                </a:lnTo>
                <a:lnTo>
                  <a:pt x="4092" y="12360"/>
                </a:lnTo>
                <a:lnTo>
                  <a:pt x="4047" y="12480"/>
                </a:lnTo>
                <a:lnTo>
                  <a:pt x="4001" y="12570"/>
                </a:lnTo>
                <a:lnTo>
                  <a:pt x="3954" y="12690"/>
                </a:lnTo>
                <a:lnTo>
                  <a:pt x="3905" y="12810"/>
                </a:lnTo>
                <a:lnTo>
                  <a:pt x="3854" y="12900"/>
                </a:lnTo>
                <a:lnTo>
                  <a:pt x="3801" y="13020"/>
                </a:lnTo>
                <a:lnTo>
                  <a:pt x="3746" y="13110"/>
                </a:lnTo>
                <a:lnTo>
                  <a:pt x="3690" y="13230"/>
                </a:lnTo>
                <a:lnTo>
                  <a:pt x="3631" y="13320"/>
                </a:lnTo>
                <a:lnTo>
                  <a:pt x="3571" y="13440"/>
                </a:lnTo>
                <a:lnTo>
                  <a:pt x="3508" y="13530"/>
                </a:lnTo>
                <a:lnTo>
                  <a:pt x="3443" y="13620"/>
                </a:lnTo>
                <a:lnTo>
                  <a:pt x="3377" y="13740"/>
                </a:lnTo>
                <a:lnTo>
                  <a:pt x="3308" y="13830"/>
                </a:lnTo>
                <a:lnTo>
                  <a:pt x="3236" y="13920"/>
                </a:lnTo>
                <a:lnTo>
                  <a:pt x="3163" y="14010"/>
                </a:lnTo>
                <a:lnTo>
                  <a:pt x="3087" y="14130"/>
                </a:lnTo>
                <a:lnTo>
                  <a:pt x="3009" y="14220"/>
                </a:lnTo>
                <a:lnTo>
                  <a:pt x="2928" y="14310"/>
                </a:lnTo>
                <a:lnTo>
                  <a:pt x="2845" y="14400"/>
                </a:lnTo>
                <a:lnTo>
                  <a:pt x="2775" y="14490"/>
                </a:lnTo>
                <a:lnTo>
                  <a:pt x="2706" y="14550"/>
                </a:lnTo>
                <a:lnTo>
                  <a:pt x="2568" y="14730"/>
                </a:lnTo>
                <a:lnTo>
                  <a:pt x="2500" y="14790"/>
                </a:lnTo>
                <a:lnTo>
                  <a:pt x="2432" y="14880"/>
                </a:lnTo>
                <a:lnTo>
                  <a:pt x="2297" y="15060"/>
                </a:lnTo>
                <a:lnTo>
                  <a:pt x="2230" y="15150"/>
                </a:lnTo>
                <a:lnTo>
                  <a:pt x="2164" y="15270"/>
                </a:lnTo>
                <a:lnTo>
                  <a:pt x="2098" y="15360"/>
                </a:lnTo>
                <a:lnTo>
                  <a:pt x="2033" y="15450"/>
                </a:lnTo>
                <a:lnTo>
                  <a:pt x="1968" y="15540"/>
                </a:lnTo>
                <a:lnTo>
                  <a:pt x="1904" y="15660"/>
                </a:lnTo>
                <a:lnTo>
                  <a:pt x="1840" y="15750"/>
                </a:lnTo>
                <a:lnTo>
                  <a:pt x="1777" y="15870"/>
                </a:lnTo>
                <a:lnTo>
                  <a:pt x="1715" y="15960"/>
                </a:lnTo>
                <a:lnTo>
                  <a:pt x="1653" y="16080"/>
                </a:lnTo>
                <a:lnTo>
                  <a:pt x="1592" y="16170"/>
                </a:lnTo>
                <a:lnTo>
                  <a:pt x="1532" y="16290"/>
                </a:lnTo>
                <a:lnTo>
                  <a:pt x="1472" y="16410"/>
                </a:lnTo>
                <a:lnTo>
                  <a:pt x="1414" y="16500"/>
                </a:lnTo>
                <a:lnTo>
                  <a:pt x="1356" y="16620"/>
                </a:lnTo>
                <a:lnTo>
                  <a:pt x="1299" y="16740"/>
                </a:lnTo>
                <a:lnTo>
                  <a:pt x="1242" y="16860"/>
                </a:lnTo>
                <a:lnTo>
                  <a:pt x="1187" y="16950"/>
                </a:lnTo>
                <a:lnTo>
                  <a:pt x="1133" y="17070"/>
                </a:lnTo>
                <a:lnTo>
                  <a:pt x="1079" y="17190"/>
                </a:lnTo>
                <a:lnTo>
                  <a:pt x="1027" y="17310"/>
                </a:lnTo>
                <a:lnTo>
                  <a:pt x="975" y="17430"/>
                </a:lnTo>
                <a:lnTo>
                  <a:pt x="925" y="17550"/>
                </a:lnTo>
                <a:lnTo>
                  <a:pt x="875" y="17670"/>
                </a:lnTo>
                <a:lnTo>
                  <a:pt x="827" y="17790"/>
                </a:lnTo>
                <a:lnTo>
                  <a:pt x="779" y="17910"/>
                </a:lnTo>
                <a:lnTo>
                  <a:pt x="733" y="18030"/>
                </a:lnTo>
                <a:lnTo>
                  <a:pt x="688" y="18150"/>
                </a:lnTo>
                <a:lnTo>
                  <a:pt x="644" y="18270"/>
                </a:lnTo>
                <a:lnTo>
                  <a:pt x="601" y="18390"/>
                </a:lnTo>
                <a:lnTo>
                  <a:pt x="560" y="18510"/>
                </a:lnTo>
                <a:lnTo>
                  <a:pt x="520" y="18630"/>
                </a:lnTo>
                <a:lnTo>
                  <a:pt x="481" y="18750"/>
                </a:lnTo>
                <a:lnTo>
                  <a:pt x="443" y="18900"/>
                </a:lnTo>
                <a:lnTo>
                  <a:pt x="407" y="19020"/>
                </a:lnTo>
                <a:lnTo>
                  <a:pt x="372" y="19140"/>
                </a:lnTo>
                <a:lnTo>
                  <a:pt x="339" y="19260"/>
                </a:lnTo>
                <a:lnTo>
                  <a:pt x="306" y="19380"/>
                </a:lnTo>
                <a:lnTo>
                  <a:pt x="276" y="19500"/>
                </a:lnTo>
                <a:lnTo>
                  <a:pt x="247" y="19620"/>
                </a:lnTo>
                <a:lnTo>
                  <a:pt x="219" y="19740"/>
                </a:lnTo>
                <a:lnTo>
                  <a:pt x="193" y="19860"/>
                </a:lnTo>
                <a:lnTo>
                  <a:pt x="168" y="19980"/>
                </a:lnTo>
                <a:lnTo>
                  <a:pt x="145" y="20100"/>
                </a:lnTo>
                <a:lnTo>
                  <a:pt x="123" y="20220"/>
                </a:lnTo>
                <a:lnTo>
                  <a:pt x="104" y="20340"/>
                </a:lnTo>
                <a:lnTo>
                  <a:pt x="85" y="20460"/>
                </a:lnTo>
                <a:lnTo>
                  <a:pt x="69" y="20580"/>
                </a:lnTo>
                <a:lnTo>
                  <a:pt x="54" y="20700"/>
                </a:lnTo>
                <a:lnTo>
                  <a:pt x="41" y="20820"/>
                </a:lnTo>
                <a:lnTo>
                  <a:pt x="30" y="20910"/>
                </a:lnTo>
                <a:lnTo>
                  <a:pt x="20" y="21030"/>
                </a:lnTo>
                <a:lnTo>
                  <a:pt x="12" y="21150"/>
                </a:lnTo>
                <a:lnTo>
                  <a:pt x="6" y="21270"/>
                </a:lnTo>
                <a:lnTo>
                  <a:pt x="2" y="21360"/>
                </a:lnTo>
                <a:lnTo>
                  <a:pt x="0" y="2148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5C2CCE"/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97" name="object 4"/>
          <p:cNvSpPr txBox="1"/>
          <p:nvPr/>
        </p:nvSpPr>
        <p:spPr>
          <a:xfrm>
            <a:off x="1058780" y="3735159"/>
            <a:ext cx="7098270" cy="1440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indent="1611629" algn="r">
              <a:spcBef>
                <a:spcPts val="75"/>
              </a:spcBef>
              <a:defRPr sz="22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rPr sz="1650" dirty="0">
                <a:latin typeface="Arial" panose="020B0604020202020204" pitchFamily="34" charset="0"/>
                <a:cs typeface="Arial" panose="020B0604020202020204" pitchFamily="34" charset="0"/>
              </a:rPr>
              <a:t>Introductions</a:t>
            </a:r>
          </a:p>
          <a:p>
            <a:pPr marR="3810" indent="2060258" algn="r">
              <a:lnSpc>
                <a:spcPct val="162900"/>
              </a:lnSpc>
              <a:defRPr sz="22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rPr lang="en-US" sz="1650" dirty="0">
                <a:latin typeface="Arial" panose="020B0604020202020204" pitchFamily="34" charset="0"/>
                <a:cs typeface="Arial" panose="020B0604020202020204" pitchFamily="34" charset="0"/>
              </a:rPr>
              <a:t>Candidate-led code review</a:t>
            </a:r>
          </a:p>
          <a:p>
            <a:pPr marR="3810" indent="2060258" algn="r">
              <a:lnSpc>
                <a:spcPct val="162900"/>
              </a:lnSpc>
              <a:defRPr sz="22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rPr lang="en-US" sz="1650" spc="-75" dirty="0">
                <a:latin typeface="Arial" panose="020B0604020202020204" pitchFamily="34" charset="0"/>
                <a:cs typeface="Arial" panose="020B0604020202020204" pitchFamily="34" charset="0"/>
              </a:rPr>
              <a:t>Interviewer-led feedback session</a:t>
            </a:r>
          </a:p>
          <a:p>
            <a:pPr marR="3810" indent="2060258" algn="r">
              <a:lnSpc>
                <a:spcPct val="162900"/>
              </a:lnSpc>
              <a:defRPr sz="22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rPr lang="en-US" sz="1650" spc="-75" dirty="0">
                <a:latin typeface="Arial" panose="020B0604020202020204" pitchFamily="34" charset="0"/>
                <a:cs typeface="Arial" panose="020B0604020202020204" pitchFamily="34" charset="0"/>
              </a:rPr>
              <a:t>Candidate questions &amp; wrap-up</a:t>
            </a:r>
            <a:endParaRPr sz="1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object 5"/>
          <p:cNvSpPr txBox="1">
            <a:spLocks noGrp="1"/>
          </p:cNvSpPr>
          <p:nvPr>
            <p:ph type="title"/>
          </p:nvPr>
        </p:nvSpPr>
        <p:spPr>
          <a:xfrm>
            <a:off x="5008292" y="2738428"/>
            <a:ext cx="3148757" cy="81915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indent="11049" defTabSz="795527">
              <a:defRPr sz="6090">
                <a:solidFill>
                  <a:srgbClr val="FFFFFF"/>
                </a:solidFill>
                <a:latin typeface="Poppins-Black"/>
                <a:ea typeface="Poppins-Black"/>
                <a:cs typeface="Poppins-Black"/>
                <a:sym typeface="Poppins-Black"/>
              </a:defRPr>
            </a:lvl1pPr>
          </a:lstStyle>
          <a:p>
            <a:pPr algn="r"/>
            <a:r>
              <a:rPr dirty="0">
                <a:latin typeface="Arial Black" panose="020B0604020202020204" pitchFamily="34" charset="0"/>
                <a:cs typeface="Arial Black" panose="020B0604020202020204" pitchFamily="34" charset="0"/>
              </a:rPr>
              <a:t>Agenda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A14DEE-17B2-3442-AD8F-9FFFFAFE28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374" y="1645988"/>
            <a:ext cx="828675" cy="7715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object 80"/>
          <p:cNvSpPr txBox="1"/>
          <p:nvPr/>
        </p:nvSpPr>
        <p:spPr>
          <a:xfrm>
            <a:off x="2969836" y="1939968"/>
            <a:ext cx="33111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indent="9525" algn="ctr">
              <a:spcBef>
                <a:spcPts val="75"/>
              </a:spcBef>
              <a:defRPr sz="1000" b="1" i="1">
                <a:solidFill>
                  <a:srgbClr val="F36050"/>
                </a:solidFill>
                <a:latin typeface="Poppins-SemiBoldItalic"/>
                <a:ea typeface="Poppins-SemiBoldItalic"/>
                <a:cs typeface="Poppins-SemiBoldItalic"/>
                <a:sym typeface="Poppins-SemiBoldItalic"/>
              </a:defRP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dbt Job Orchestrator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6" name="object 83"/>
          <p:cNvSpPr txBox="1">
            <a:spLocks noGrp="1"/>
          </p:cNvSpPr>
          <p:nvPr>
            <p:ph type="title"/>
          </p:nvPr>
        </p:nvSpPr>
        <p:spPr>
          <a:xfrm>
            <a:off x="2105839" y="517388"/>
            <a:ext cx="4951678" cy="88773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400154" marR="3276" indent="-391963" algn="ctr" defTabSz="589788">
              <a:defRPr sz="3268"/>
            </a:pPr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Data Architecture</a:t>
            </a:r>
            <a:b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Diagram</a:t>
            </a:r>
            <a:endParaRPr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grpSp>
        <p:nvGrpSpPr>
          <p:cNvPr id="945" name="Group"/>
          <p:cNvGrpSpPr/>
          <p:nvPr/>
        </p:nvGrpSpPr>
        <p:grpSpPr>
          <a:xfrm>
            <a:off x="2495055" y="389433"/>
            <a:ext cx="269643" cy="279780"/>
            <a:chOff x="0" y="0"/>
            <a:chExt cx="359522" cy="373038"/>
          </a:xfrm>
        </p:grpSpPr>
        <p:sp>
          <p:nvSpPr>
            <p:cNvPr id="937" name="object 84"/>
            <p:cNvSpPr/>
            <p:nvPr/>
          </p:nvSpPr>
          <p:spPr>
            <a:xfrm>
              <a:off x="296898" y="0"/>
              <a:ext cx="62625" cy="1621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70" y="0"/>
                  </a:moveTo>
                  <a:lnTo>
                    <a:pt x="4139" y="223"/>
                  </a:lnTo>
                  <a:lnTo>
                    <a:pt x="3679" y="585"/>
                  </a:lnTo>
                  <a:lnTo>
                    <a:pt x="4529" y="1565"/>
                  </a:lnTo>
                  <a:lnTo>
                    <a:pt x="3885" y="2001"/>
                  </a:lnTo>
                  <a:lnTo>
                    <a:pt x="0" y="4340"/>
                  </a:lnTo>
                  <a:lnTo>
                    <a:pt x="2181" y="6859"/>
                  </a:lnTo>
                  <a:lnTo>
                    <a:pt x="8932" y="7825"/>
                  </a:lnTo>
                  <a:lnTo>
                    <a:pt x="10123" y="8021"/>
                  </a:lnTo>
                  <a:lnTo>
                    <a:pt x="11244" y="9313"/>
                  </a:lnTo>
                  <a:lnTo>
                    <a:pt x="10600" y="9748"/>
                  </a:lnTo>
                  <a:lnTo>
                    <a:pt x="6711" y="12087"/>
                  </a:lnTo>
                  <a:lnTo>
                    <a:pt x="8892" y="14604"/>
                  </a:lnTo>
                  <a:lnTo>
                    <a:pt x="15643" y="15568"/>
                  </a:lnTo>
                  <a:lnTo>
                    <a:pt x="16834" y="15764"/>
                  </a:lnTo>
                  <a:lnTo>
                    <a:pt x="17951" y="17053"/>
                  </a:lnTo>
                  <a:lnTo>
                    <a:pt x="17307" y="17488"/>
                  </a:lnTo>
                  <a:lnTo>
                    <a:pt x="13417" y="19826"/>
                  </a:lnTo>
                  <a:lnTo>
                    <a:pt x="14797" y="21419"/>
                  </a:lnTo>
                  <a:lnTo>
                    <a:pt x="15726" y="21600"/>
                  </a:lnTo>
                  <a:lnTo>
                    <a:pt x="17456" y="21377"/>
                  </a:lnTo>
                  <a:lnTo>
                    <a:pt x="17916" y="21017"/>
                  </a:lnTo>
                  <a:lnTo>
                    <a:pt x="17066" y="20037"/>
                  </a:lnTo>
                  <a:lnTo>
                    <a:pt x="17710" y="19602"/>
                  </a:lnTo>
                  <a:lnTo>
                    <a:pt x="21600" y="17265"/>
                  </a:lnTo>
                  <a:lnTo>
                    <a:pt x="19419" y="14748"/>
                  </a:lnTo>
                  <a:lnTo>
                    <a:pt x="12668" y="13784"/>
                  </a:lnTo>
                  <a:lnTo>
                    <a:pt x="11477" y="13589"/>
                  </a:lnTo>
                  <a:lnTo>
                    <a:pt x="10360" y="12299"/>
                  </a:lnTo>
                  <a:lnTo>
                    <a:pt x="11004" y="11862"/>
                  </a:lnTo>
                  <a:lnTo>
                    <a:pt x="14893" y="9523"/>
                  </a:lnTo>
                  <a:lnTo>
                    <a:pt x="12712" y="7006"/>
                  </a:lnTo>
                  <a:lnTo>
                    <a:pt x="5962" y="6040"/>
                  </a:lnTo>
                  <a:lnTo>
                    <a:pt x="4766" y="5844"/>
                  </a:lnTo>
                  <a:lnTo>
                    <a:pt x="3644" y="4550"/>
                  </a:lnTo>
                  <a:lnTo>
                    <a:pt x="4293" y="4115"/>
                  </a:lnTo>
                  <a:lnTo>
                    <a:pt x="8178" y="1776"/>
                  </a:lnTo>
                  <a:lnTo>
                    <a:pt x="6798" y="181"/>
                  </a:lnTo>
                  <a:lnTo>
                    <a:pt x="5870" y="0"/>
                  </a:lnTo>
                  <a:close/>
                </a:path>
              </a:pathLst>
            </a:custGeom>
            <a:solidFill>
              <a:srgbClr val="F1452F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38" name="object 85"/>
            <p:cNvSpPr/>
            <p:nvPr/>
          </p:nvSpPr>
          <p:spPr>
            <a:xfrm>
              <a:off x="89556" y="102456"/>
              <a:ext cx="117412" cy="122327"/>
            </a:xfrm>
            <a:prstGeom prst="rect">
              <a:avLst/>
            </a:prstGeom>
            <a:blipFill rotWithShape="1">
              <a:blip r:embed="rId3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grpSp>
          <p:nvGrpSpPr>
            <p:cNvPr id="944" name="object 86"/>
            <p:cNvGrpSpPr/>
            <p:nvPr/>
          </p:nvGrpSpPr>
          <p:grpSpPr>
            <a:xfrm>
              <a:off x="0" y="318453"/>
              <a:ext cx="158204" cy="54586"/>
              <a:chOff x="0" y="0"/>
              <a:chExt cx="158203" cy="54585"/>
            </a:xfrm>
          </p:grpSpPr>
          <p:sp>
            <p:nvSpPr>
              <p:cNvPr id="939" name="Shape"/>
              <p:cNvSpPr/>
              <p:nvPr/>
            </p:nvSpPr>
            <p:spPr>
              <a:xfrm>
                <a:off x="120180" y="29375"/>
                <a:ext cx="38024" cy="252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523" y="0"/>
                    </a:moveTo>
                    <a:lnTo>
                      <a:pt x="0" y="0"/>
                    </a:lnTo>
                    <a:lnTo>
                      <a:pt x="5750" y="1457"/>
                    </a:lnTo>
                    <a:lnTo>
                      <a:pt x="6854" y="4189"/>
                    </a:lnTo>
                    <a:lnTo>
                      <a:pt x="8614" y="8933"/>
                    </a:lnTo>
                    <a:lnTo>
                      <a:pt x="12704" y="19837"/>
                    </a:lnTo>
                    <a:lnTo>
                      <a:pt x="19717" y="21600"/>
                    </a:lnTo>
                    <a:lnTo>
                      <a:pt x="21110" y="20099"/>
                    </a:lnTo>
                    <a:lnTo>
                      <a:pt x="21600" y="15659"/>
                    </a:lnTo>
                    <a:lnTo>
                      <a:pt x="20597" y="13493"/>
                    </a:lnTo>
                    <a:lnTo>
                      <a:pt x="19125" y="13167"/>
                    </a:lnTo>
                    <a:lnTo>
                      <a:pt x="16290" y="12427"/>
                    </a:lnTo>
                    <a:lnTo>
                      <a:pt x="15128" y="9728"/>
                    </a:lnTo>
                    <a:lnTo>
                      <a:pt x="11523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0" name="Shape"/>
              <p:cNvSpPr/>
              <p:nvPr/>
            </p:nvSpPr>
            <p:spPr>
              <a:xfrm>
                <a:off x="59778" y="19189"/>
                <a:ext cx="53392" cy="264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217" y="0"/>
                    </a:moveTo>
                    <a:lnTo>
                      <a:pt x="0" y="0"/>
                    </a:lnTo>
                    <a:lnTo>
                      <a:pt x="4080" y="1422"/>
                    </a:lnTo>
                    <a:lnTo>
                      <a:pt x="4881" y="3997"/>
                    </a:lnTo>
                    <a:lnTo>
                      <a:pt x="7462" y="13276"/>
                    </a:lnTo>
                    <a:lnTo>
                      <a:pt x="9053" y="18901"/>
                    </a:lnTo>
                    <a:lnTo>
                      <a:pt x="16960" y="21600"/>
                    </a:lnTo>
                    <a:lnTo>
                      <a:pt x="21600" y="13244"/>
                    </a:lnTo>
                    <a:lnTo>
                      <a:pt x="15661" y="13244"/>
                    </a:lnTo>
                    <a:lnTo>
                      <a:pt x="11602" y="11854"/>
                    </a:lnTo>
                    <a:lnTo>
                      <a:pt x="10780" y="9279"/>
                    </a:lnTo>
                    <a:lnTo>
                      <a:pt x="8217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1" name="Shape"/>
              <p:cNvSpPr/>
              <p:nvPr/>
            </p:nvSpPr>
            <p:spPr>
              <a:xfrm>
                <a:off x="0" y="0"/>
                <a:ext cx="52743" cy="354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2" y="0"/>
                    </a:moveTo>
                    <a:lnTo>
                      <a:pt x="343" y="1068"/>
                    </a:lnTo>
                    <a:lnTo>
                      <a:pt x="0" y="4242"/>
                    </a:lnTo>
                    <a:lnTo>
                      <a:pt x="733" y="5775"/>
                    </a:lnTo>
                    <a:lnTo>
                      <a:pt x="1779" y="6008"/>
                    </a:lnTo>
                    <a:lnTo>
                      <a:pt x="3875" y="6557"/>
                    </a:lnTo>
                    <a:lnTo>
                      <a:pt x="4676" y="8477"/>
                    </a:lnTo>
                    <a:lnTo>
                      <a:pt x="8852" y="19594"/>
                    </a:lnTo>
                    <a:lnTo>
                      <a:pt x="16903" y="21600"/>
                    </a:lnTo>
                    <a:lnTo>
                      <a:pt x="21600" y="15367"/>
                    </a:lnTo>
                    <a:lnTo>
                      <a:pt x="15583" y="15367"/>
                    </a:lnTo>
                    <a:lnTo>
                      <a:pt x="11442" y="14338"/>
                    </a:lnTo>
                    <a:lnTo>
                      <a:pt x="10631" y="12394"/>
                    </a:lnTo>
                    <a:lnTo>
                      <a:pt x="8027" y="5473"/>
                    </a:lnTo>
                    <a:lnTo>
                      <a:pt x="6465" y="1285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2" name="Shape"/>
              <p:cNvSpPr/>
              <p:nvPr/>
            </p:nvSpPr>
            <p:spPr>
              <a:xfrm>
                <a:off x="98488" y="19164"/>
                <a:ext cx="41978" cy="162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508" y="0"/>
                    </a:moveTo>
                    <a:lnTo>
                      <a:pt x="1503" y="18491"/>
                    </a:lnTo>
                    <a:lnTo>
                      <a:pt x="0" y="21600"/>
                    </a:lnTo>
                    <a:lnTo>
                      <a:pt x="7554" y="21600"/>
                    </a:lnTo>
                    <a:lnTo>
                      <a:pt x="9659" y="16716"/>
                    </a:lnTo>
                    <a:lnTo>
                      <a:pt x="11162" y="13590"/>
                    </a:lnTo>
                    <a:lnTo>
                      <a:pt x="21600" y="13590"/>
                    </a:lnTo>
                    <a:lnTo>
                      <a:pt x="20748" y="9651"/>
                    </a:lnTo>
                    <a:lnTo>
                      <a:pt x="17219" y="4056"/>
                    </a:lnTo>
                    <a:lnTo>
                      <a:pt x="16011" y="2823"/>
                    </a:lnTo>
                    <a:lnTo>
                      <a:pt x="950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3" name="Shape"/>
              <p:cNvSpPr/>
              <p:nvPr/>
            </p:nvSpPr>
            <p:spPr>
              <a:xfrm>
                <a:off x="38049" y="8978"/>
                <a:ext cx="42041" cy="162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500" y="0"/>
                    </a:moveTo>
                    <a:lnTo>
                      <a:pt x="1507" y="18474"/>
                    </a:lnTo>
                    <a:lnTo>
                      <a:pt x="0" y="21600"/>
                    </a:lnTo>
                    <a:lnTo>
                      <a:pt x="7549" y="21600"/>
                    </a:lnTo>
                    <a:lnTo>
                      <a:pt x="9657" y="16732"/>
                    </a:lnTo>
                    <a:lnTo>
                      <a:pt x="11164" y="13589"/>
                    </a:lnTo>
                    <a:lnTo>
                      <a:pt x="21600" y="13589"/>
                    </a:lnTo>
                    <a:lnTo>
                      <a:pt x="19627" y="4429"/>
                    </a:lnTo>
                    <a:lnTo>
                      <a:pt x="9500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</p:grpSp>
      </p:grpSp>
      <p:grpSp>
        <p:nvGrpSpPr>
          <p:cNvPr id="954" name="Group"/>
          <p:cNvGrpSpPr/>
          <p:nvPr/>
        </p:nvGrpSpPr>
        <p:grpSpPr>
          <a:xfrm>
            <a:off x="6390985" y="815898"/>
            <a:ext cx="252821" cy="290710"/>
            <a:chOff x="0" y="0"/>
            <a:chExt cx="337093" cy="387611"/>
          </a:xfrm>
        </p:grpSpPr>
        <p:sp>
          <p:nvSpPr>
            <p:cNvPr id="946" name="object 87"/>
            <p:cNvSpPr/>
            <p:nvPr/>
          </p:nvSpPr>
          <p:spPr>
            <a:xfrm>
              <a:off x="0" y="229306"/>
              <a:ext cx="72429" cy="158306"/>
            </a:xfrm>
            <a:prstGeom prst="rect">
              <a:avLst/>
            </a:prstGeom>
            <a:blipFill rotWithShape="1">
              <a:blip r:embed="rId4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47" name="object 88"/>
            <p:cNvSpPr/>
            <p:nvPr/>
          </p:nvSpPr>
          <p:spPr>
            <a:xfrm>
              <a:off x="142229" y="152227"/>
              <a:ext cx="128639" cy="110694"/>
            </a:xfrm>
            <a:prstGeom prst="rect">
              <a:avLst/>
            </a:prstGeom>
            <a:blipFill rotWithShape="1">
              <a:blip r:embed="rId5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grpSp>
          <p:nvGrpSpPr>
            <p:cNvPr id="953" name="object 89"/>
            <p:cNvGrpSpPr/>
            <p:nvPr/>
          </p:nvGrpSpPr>
          <p:grpSpPr>
            <a:xfrm>
              <a:off x="175586" y="0"/>
              <a:ext cx="161508" cy="38443"/>
              <a:chOff x="0" y="0"/>
              <a:chExt cx="161507" cy="38442"/>
            </a:xfrm>
          </p:grpSpPr>
          <p:sp>
            <p:nvSpPr>
              <p:cNvPr id="948" name="Shape"/>
              <p:cNvSpPr/>
              <p:nvPr/>
            </p:nvSpPr>
            <p:spPr>
              <a:xfrm>
                <a:off x="121756" y="17005"/>
                <a:ext cx="39752" cy="214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788" y="0"/>
                    </a:moveTo>
                    <a:lnTo>
                      <a:pt x="0" y="0"/>
                    </a:lnTo>
                    <a:lnTo>
                      <a:pt x="5555" y="627"/>
                    </a:lnTo>
                    <a:lnTo>
                      <a:pt x="6811" y="3608"/>
                    </a:lnTo>
                    <a:lnTo>
                      <a:pt x="13339" y="20794"/>
                    </a:lnTo>
                    <a:lnTo>
                      <a:pt x="20206" y="21600"/>
                    </a:lnTo>
                    <a:lnTo>
                      <a:pt x="21434" y="19579"/>
                    </a:lnTo>
                    <a:lnTo>
                      <a:pt x="21531" y="16930"/>
                    </a:lnTo>
                    <a:lnTo>
                      <a:pt x="21600" y="14281"/>
                    </a:lnTo>
                    <a:lnTo>
                      <a:pt x="20489" y="11952"/>
                    </a:lnTo>
                    <a:lnTo>
                      <a:pt x="19081" y="11836"/>
                    </a:lnTo>
                    <a:lnTo>
                      <a:pt x="16272" y="11466"/>
                    </a:lnTo>
                    <a:lnTo>
                      <a:pt x="15030" y="8522"/>
                    </a:lnTo>
                    <a:lnTo>
                      <a:pt x="1178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9" name="Shape"/>
              <p:cNvSpPr/>
              <p:nvPr/>
            </p:nvSpPr>
            <p:spPr>
              <a:xfrm>
                <a:off x="60579" y="13181"/>
                <a:ext cx="53416" cy="218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765" y="0"/>
                    </a:moveTo>
                    <a:lnTo>
                      <a:pt x="0" y="0"/>
                    </a:lnTo>
                    <a:lnTo>
                      <a:pt x="4109" y="639"/>
                    </a:lnTo>
                    <a:lnTo>
                      <a:pt x="5058" y="3521"/>
                    </a:lnTo>
                    <a:lnTo>
                      <a:pt x="9922" y="20360"/>
                    </a:lnTo>
                    <a:lnTo>
                      <a:pt x="17985" y="21600"/>
                    </a:lnTo>
                    <a:lnTo>
                      <a:pt x="21600" y="11902"/>
                    </a:lnTo>
                    <a:lnTo>
                      <a:pt x="16254" y="11902"/>
                    </a:lnTo>
                    <a:lnTo>
                      <a:pt x="12125" y="11251"/>
                    </a:lnTo>
                    <a:lnTo>
                      <a:pt x="11196" y="8357"/>
                    </a:lnTo>
                    <a:lnTo>
                      <a:pt x="9701" y="3245"/>
                    </a:lnTo>
                    <a:lnTo>
                      <a:pt x="8765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0" name="Shape"/>
              <p:cNvSpPr/>
              <p:nvPr/>
            </p:nvSpPr>
            <p:spPr>
              <a:xfrm>
                <a:off x="0" y="0"/>
                <a:ext cx="52822" cy="312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8" y="0"/>
                    </a:moveTo>
                    <a:lnTo>
                      <a:pt x="94" y="1377"/>
                    </a:lnTo>
                    <a:lnTo>
                      <a:pt x="22" y="3176"/>
                    </a:lnTo>
                    <a:lnTo>
                      <a:pt x="0" y="5071"/>
                    </a:lnTo>
                    <a:lnTo>
                      <a:pt x="790" y="6615"/>
                    </a:lnTo>
                    <a:lnTo>
                      <a:pt x="1859" y="6694"/>
                    </a:lnTo>
                    <a:lnTo>
                      <a:pt x="3927" y="6913"/>
                    </a:lnTo>
                    <a:lnTo>
                      <a:pt x="4898" y="8940"/>
                    </a:lnTo>
                    <a:lnTo>
                      <a:pt x="8762" y="18196"/>
                    </a:lnTo>
                    <a:lnTo>
                      <a:pt x="11732" y="20582"/>
                    </a:lnTo>
                    <a:lnTo>
                      <a:pt x="12724" y="21056"/>
                    </a:lnTo>
                    <a:lnTo>
                      <a:pt x="17954" y="21600"/>
                    </a:lnTo>
                    <a:lnTo>
                      <a:pt x="21600" y="14809"/>
                    </a:lnTo>
                    <a:lnTo>
                      <a:pt x="16209" y="14809"/>
                    </a:lnTo>
                    <a:lnTo>
                      <a:pt x="12023" y="14371"/>
                    </a:lnTo>
                    <a:lnTo>
                      <a:pt x="11093" y="12326"/>
                    </a:lnTo>
                    <a:lnTo>
                      <a:pt x="8007" y="4957"/>
                    </a:lnTo>
                    <a:lnTo>
                      <a:pt x="6123" y="526"/>
                    </a:lnTo>
                    <a:lnTo>
                      <a:pt x="101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1" name="Shape"/>
              <p:cNvSpPr/>
              <p:nvPr/>
            </p:nvSpPr>
            <p:spPr>
              <a:xfrm>
                <a:off x="100775" y="7174"/>
                <a:ext cx="42676" cy="180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53" y="0"/>
                    </a:moveTo>
                    <a:lnTo>
                      <a:pt x="3516" y="12841"/>
                    </a:lnTo>
                    <a:lnTo>
                      <a:pt x="1350" y="18443"/>
                    </a:lnTo>
                    <a:lnTo>
                      <a:pt x="0" y="21600"/>
                    </a:lnTo>
                    <a:lnTo>
                      <a:pt x="6691" y="21600"/>
                    </a:lnTo>
                    <a:lnTo>
                      <a:pt x="9270" y="14906"/>
                    </a:lnTo>
                    <a:lnTo>
                      <a:pt x="10620" y="11749"/>
                    </a:lnTo>
                    <a:lnTo>
                      <a:pt x="21600" y="11749"/>
                    </a:lnTo>
                    <a:lnTo>
                      <a:pt x="18526" y="1457"/>
                    </a:lnTo>
                    <a:lnTo>
                      <a:pt x="8453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2" name="Shape"/>
              <p:cNvSpPr/>
              <p:nvPr/>
            </p:nvSpPr>
            <p:spPr>
              <a:xfrm>
                <a:off x="39637" y="3351"/>
                <a:ext cx="42620" cy="180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51" y="0"/>
                    </a:moveTo>
                    <a:lnTo>
                      <a:pt x="1352" y="18446"/>
                    </a:lnTo>
                    <a:lnTo>
                      <a:pt x="0" y="21600"/>
                    </a:lnTo>
                    <a:lnTo>
                      <a:pt x="6682" y="21600"/>
                    </a:lnTo>
                    <a:lnTo>
                      <a:pt x="9263" y="14896"/>
                    </a:lnTo>
                    <a:lnTo>
                      <a:pt x="10614" y="11741"/>
                    </a:lnTo>
                    <a:lnTo>
                      <a:pt x="21600" y="11741"/>
                    </a:lnTo>
                    <a:lnTo>
                      <a:pt x="18480" y="1487"/>
                    </a:lnTo>
                    <a:lnTo>
                      <a:pt x="8451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</p:grpSp>
      </p:grpSp>
      <p:pic>
        <p:nvPicPr>
          <p:cNvPr id="955" name="pattern-plus.png" descr="pattern-plus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2543" y="32052"/>
            <a:ext cx="2299946" cy="194492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09756B5-DA8F-499D-625C-924AF2D44868}"/>
              </a:ext>
            </a:extLst>
          </p:cNvPr>
          <p:cNvGrpSpPr/>
          <p:nvPr/>
        </p:nvGrpSpPr>
        <p:grpSpPr>
          <a:xfrm>
            <a:off x="3672497" y="3940910"/>
            <a:ext cx="990027" cy="868633"/>
            <a:chOff x="2764699" y="3224320"/>
            <a:chExt cx="990027" cy="868633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B81F76E-583A-7701-7F14-492371DBD5DB}"/>
                </a:ext>
              </a:extLst>
            </p:cNvPr>
            <p:cNvGrpSpPr/>
            <p:nvPr/>
          </p:nvGrpSpPr>
          <p:grpSpPr>
            <a:xfrm>
              <a:off x="3007461" y="3224320"/>
              <a:ext cx="504504" cy="622347"/>
              <a:chOff x="4392446" y="3052440"/>
              <a:chExt cx="504504" cy="622347"/>
            </a:xfrm>
          </p:grpSpPr>
          <p:pic>
            <p:nvPicPr>
              <p:cNvPr id="2052" name="Picture 4" descr="Database PNG transparent image download, size: 1113x1373px">
                <a:extLst>
                  <a:ext uri="{FF2B5EF4-FFF2-40B4-BE49-F238E27FC236}">
                    <a16:creationId xmlns:a16="http://schemas.microsoft.com/office/drawing/2014/main" id="{8CB7138C-5ED0-46B3-FD88-5732992832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92446" y="3052440"/>
                <a:ext cx="504504" cy="6223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0" name="Picture 2" descr="Snowflake logo - Social media &amp; Logos Icons">
                <a:extLst>
                  <a:ext uri="{FF2B5EF4-FFF2-40B4-BE49-F238E27FC236}">
                    <a16:creationId xmlns:a16="http://schemas.microsoft.com/office/drawing/2014/main" id="{35CDEDE3-FF84-DCD2-B8F7-40A884DF09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97579" y="3113927"/>
                <a:ext cx="499371" cy="4993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0B20D71-6EF3-C472-0FC5-879A044A1602}"/>
                </a:ext>
              </a:extLst>
            </p:cNvPr>
            <p:cNvSpPr txBox="1"/>
            <p:nvPr/>
          </p:nvSpPr>
          <p:spPr>
            <a:xfrm>
              <a:off x="2764699" y="3785178"/>
              <a:ext cx="9900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s</a:t>
              </a: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ource_db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92CD4EB-5B07-86BB-BFCF-EE76FD8B323F}"/>
              </a:ext>
            </a:extLst>
          </p:cNvPr>
          <p:cNvGrpSpPr/>
          <p:nvPr/>
        </p:nvGrpSpPr>
        <p:grpSpPr>
          <a:xfrm>
            <a:off x="5806776" y="3945363"/>
            <a:ext cx="990027" cy="1084076"/>
            <a:chOff x="2764699" y="3224320"/>
            <a:chExt cx="990027" cy="108407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DE8C0B2-8C6C-F4BB-502D-EAE64A386B64}"/>
                </a:ext>
              </a:extLst>
            </p:cNvPr>
            <p:cNvGrpSpPr/>
            <p:nvPr/>
          </p:nvGrpSpPr>
          <p:grpSpPr>
            <a:xfrm>
              <a:off x="3007461" y="3224320"/>
              <a:ext cx="504504" cy="622347"/>
              <a:chOff x="4392446" y="3052440"/>
              <a:chExt cx="504504" cy="622347"/>
            </a:xfrm>
          </p:grpSpPr>
          <p:pic>
            <p:nvPicPr>
              <p:cNvPr id="9" name="Picture 4" descr="Database PNG transparent image download, size: 1113x1373px">
                <a:extLst>
                  <a:ext uri="{FF2B5EF4-FFF2-40B4-BE49-F238E27FC236}">
                    <a16:creationId xmlns:a16="http://schemas.microsoft.com/office/drawing/2014/main" id="{741B968B-DF9F-A837-995D-8CF48F573DC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92446" y="3052440"/>
                <a:ext cx="504504" cy="6223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Picture 2" descr="Snowflake logo - Social media &amp; Logos Icons">
                <a:extLst>
                  <a:ext uri="{FF2B5EF4-FFF2-40B4-BE49-F238E27FC236}">
                    <a16:creationId xmlns:a16="http://schemas.microsoft.com/office/drawing/2014/main" id="{3F822840-6148-13DE-50B3-1FC749D28C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97579" y="3113927"/>
                <a:ext cx="499371" cy="4993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556F7C4-03E9-64A1-9F55-82E63280CE03}"/>
                </a:ext>
              </a:extLst>
            </p:cNvPr>
            <p:cNvSpPr txBox="1"/>
            <p:nvPr/>
          </p:nvSpPr>
          <p:spPr>
            <a:xfrm>
              <a:off x="2764699" y="3785178"/>
              <a:ext cx="990027" cy="52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dev_dwh</a:t>
              </a:r>
            </a:p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mdm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06829EC-0F20-96B0-EB43-F09212E8EE37}"/>
              </a:ext>
            </a:extLst>
          </p:cNvPr>
          <p:cNvGrpSpPr/>
          <p:nvPr/>
        </p:nvGrpSpPr>
        <p:grpSpPr>
          <a:xfrm>
            <a:off x="5806777" y="5132616"/>
            <a:ext cx="990027" cy="1084076"/>
            <a:chOff x="2764699" y="3224320"/>
            <a:chExt cx="990027" cy="108407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7A01889-11F4-6AB1-5DDF-ADFDABDCA7AD}"/>
                </a:ext>
              </a:extLst>
            </p:cNvPr>
            <p:cNvGrpSpPr/>
            <p:nvPr/>
          </p:nvGrpSpPr>
          <p:grpSpPr>
            <a:xfrm>
              <a:off x="3007461" y="3224320"/>
              <a:ext cx="504504" cy="622347"/>
              <a:chOff x="4392446" y="3052440"/>
              <a:chExt cx="504504" cy="622347"/>
            </a:xfrm>
          </p:grpSpPr>
          <p:pic>
            <p:nvPicPr>
              <p:cNvPr id="14" name="Picture 4" descr="Database PNG transparent image download, size: 1113x1373px">
                <a:extLst>
                  <a:ext uri="{FF2B5EF4-FFF2-40B4-BE49-F238E27FC236}">
                    <a16:creationId xmlns:a16="http://schemas.microsoft.com/office/drawing/2014/main" id="{F05A4439-825C-F89D-864C-7B992E8C9E6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92446" y="3052440"/>
                <a:ext cx="504504" cy="6223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" name="Picture 2" descr="Snowflake logo - Social media &amp; Logos Icons">
                <a:extLst>
                  <a:ext uri="{FF2B5EF4-FFF2-40B4-BE49-F238E27FC236}">
                    <a16:creationId xmlns:a16="http://schemas.microsoft.com/office/drawing/2014/main" id="{AF1E62AB-4DE4-CAC1-9D2A-F2ED2F21CB7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97579" y="3113927"/>
                <a:ext cx="499371" cy="4993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860B800-F90B-2DA6-081A-F0028E1E04D3}"/>
                </a:ext>
              </a:extLst>
            </p:cNvPr>
            <p:cNvSpPr txBox="1"/>
            <p:nvPr/>
          </p:nvSpPr>
          <p:spPr>
            <a:xfrm>
              <a:off x="2764699" y="3785178"/>
              <a:ext cx="990027" cy="52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prod_dwh</a:t>
              </a:r>
            </a:p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mdm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BD54B90-9C98-E134-EDE8-1001670F818C}"/>
              </a:ext>
            </a:extLst>
          </p:cNvPr>
          <p:cNvGrpSpPr/>
          <p:nvPr/>
        </p:nvGrpSpPr>
        <p:grpSpPr>
          <a:xfrm>
            <a:off x="5806776" y="2771861"/>
            <a:ext cx="990027" cy="1084076"/>
            <a:chOff x="2764699" y="3224320"/>
            <a:chExt cx="990027" cy="108407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69C1D75-8EEF-50F5-5203-54E83AB7B398}"/>
                </a:ext>
              </a:extLst>
            </p:cNvPr>
            <p:cNvGrpSpPr/>
            <p:nvPr/>
          </p:nvGrpSpPr>
          <p:grpSpPr>
            <a:xfrm>
              <a:off x="3007461" y="3224320"/>
              <a:ext cx="504504" cy="622347"/>
              <a:chOff x="4392446" y="3052440"/>
              <a:chExt cx="504504" cy="622347"/>
            </a:xfrm>
          </p:grpSpPr>
          <p:pic>
            <p:nvPicPr>
              <p:cNvPr id="19" name="Picture 4" descr="Database PNG transparent image download, size: 1113x1373px">
                <a:extLst>
                  <a:ext uri="{FF2B5EF4-FFF2-40B4-BE49-F238E27FC236}">
                    <a16:creationId xmlns:a16="http://schemas.microsoft.com/office/drawing/2014/main" id="{2BD6F9AF-C09F-683D-3415-21457924AC6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92446" y="3052440"/>
                <a:ext cx="504504" cy="6223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" name="Picture 2" descr="Snowflake logo - Social media &amp; Logos Icons">
                <a:extLst>
                  <a:ext uri="{FF2B5EF4-FFF2-40B4-BE49-F238E27FC236}">
                    <a16:creationId xmlns:a16="http://schemas.microsoft.com/office/drawing/2014/main" id="{E61B9242-A1AF-25E2-F30F-CC5C345EE2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97579" y="3113927"/>
                <a:ext cx="499371" cy="4993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9CD9BD-FE17-769C-3430-7A70A358DE87}"/>
                </a:ext>
              </a:extLst>
            </p:cNvPr>
            <p:cNvSpPr txBox="1"/>
            <p:nvPr/>
          </p:nvSpPr>
          <p:spPr>
            <a:xfrm>
              <a:off x="2764699" y="3785178"/>
              <a:ext cx="990027" cy="523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dev_dwh</a:t>
              </a:r>
            </a:p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dbt_jhuth</a:t>
              </a:r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B340884-17F2-CCB8-13FF-3D2050C73A2F}"/>
              </a:ext>
            </a:extLst>
          </p:cNvPr>
          <p:cNvCxnSpPr>
            <a:stCxn id="2050" idx="3"/>
            <a:endCxn id="20" idx="1"/>
          </p:cNvCxnSpPr>
          <p:nvPr/>
        </p:nvCxnSpPr>
        <p:spPr>
          <a:xfrm flipV="1">
            <a:off x="4419763" y="3083034"/>
            <a:ext cx="1634908" cy="1169049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73AA0AA-5D87-96AB-796F-05297D56A1DA}"/>
              </a:ext>
            </a:extLst>
          </p:cNvPr>
          <p:cNvCxnSpPr>
            <a:cxnSpLocks/>
            <a:stCxn id="2050" idx="3"/>
            <a:endCxn id="10" idx="1"/>
          </p:cNvCxnSpPr>
          <p:nvPr/>
        </p:nvCxnSpPr>
        <p:spPr>
          <a:xfrm>
            <a:off x="4419763" y="4252083"/>
            <a:ext cx="1634908" cy="4453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472EE4D-A8C3-6E11-F78B-281342DFADD3}"/>
              </a:ext>
            </a:extLst>
          </p:cNvPr>
          <p:cNvCxnSpPr>
            <a:cxnSpLocks/>
            <a:stCxn id="2050" idx="3"/>
            <a:endCxn id="14" idx="1"/>
          </p:cNvCxnSpPr>
          <p:nvPr/>
        </p:nvCxnSpPr>
        <p:spPr>
          <a:xfrm>
            <a:off x="4419763" y="4252083"/>
            <a:ext cx="1629776" cy="1191707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054" name="Picture 6" descr="dbt Logo PNG Vector (SVG) Free Download">
            <a:extLst>
              <a:ext uri="{FF2B5EF4-FFF2-40B4-BE49-F238E27FC236}">
                <a16:creationId xmlns:a16="http://schemas.microsoft.com/office/drawing/2014/main" id="{266BD494-5DBD-1D89-5E2F-FC67A1DDC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3570" y="266727"/>
            <a:ext cx="119267" cy="4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375C3273-3D5D-A294-8E25-9C27DEA1334A}"/>
              </a:ext>
            </a:extLst>
          </p:cNvPr>
          <p:cNvGrpSpPr/>
          <p:nvPr/>
        </p:nvGrpSpPr>
        <p:grpSpPr>
          <a:xfrm>
            <a:off x="1290632" y="5791226"/>
            <a:ext cx="1011737" cy="845636"/>
            <a:chOff x="1413393" y="4931584"/>
            <a:chExt cx="1011737" cy="845636"/>
          </a:xfrm>
        </p:grpSpPr>
        <p:pic>
          <p:nvPicPr>
            <p:cNvPr id="2056" name="Picture 8" descr="Google Cloud Storage Connection – BlueConic Help Center">
              <a:extLst>
                <a:ext uri="{FF2B5EF4-FFF2-40B4-BE49-F238E27FC236}">
                  <a16:creationId xmlns:a16="http://schemas.microsoft.com/office/drawing/2014/main" id="{426FEE82-AFF7-389D-141B-4E5EFB389D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08089" y="4931584"/>
              <a:ext cx="622346" cy="6223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C41BB24-5107-178E-5323-19ACDC04E0D7}"/>
                </a:ext>
              </a:extLst>
            </p:cNvPr>
            <p:cNvSpPr txBox="1"/>
            <p:nvPr/>
          </p:nvSpPr>
          <p:spPr>
            <a:xfrm>
              <a:off x="1413393" y="5469445"/>
              <a:ext cx="101173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GCS buckets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3437B67-FB82-8318-1624-AB146607A8F1}"/>
              </a:ext>
            </a:extLst>
          </p:cNvPr>
          <p:cNvGrpSpPr/>
          <p:nvPr/>
        </p:nvGrpSpPr>
        <p:grpSpPr>
          <a:xfrm>
            <a:off x="1334637" y="4963258"/>
            <a:ext cx="990027" cy="773853"/>
            <a:chOff x="1421111" y="3658817"/>
            <a:chExt cx="990027" cy="773853"/>
          </a:xfrm>
        </p:grpSpPr>
        <p:pic>
          <p:nvPicPr>
            <p:cNvPr id="2058" name="Picture 10" descr="Ericdallo/spring S3 Properties Loader - Object Storage Bucket Icon -  (480x480) Png Clipart Download">
              <a:extLst>
                <a:ext uri="{FF2B5EF4-FFF2-40B4-BE49-F238E27FC236}">
                  <a16:creationId xmlns:a16="http://schemas.microsoft.com/office/drawing/2014/main" id="{90330ABE-825E-0273-1932-8BACDA3A25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67896" y="3658817"/>
              <a:ext cx="502732" cy="5115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A48ED69-9535-CDBE-7D7E-4DD5856A44A1}"/>
                </a:ext>
              </a:extLst>
            </p:cNvPr>
            <p:cNvSpPr txBox="1"/>
            <p:nvPr/>
          </p:nvSpPr>
          <p:spPr>
            <a:xfrm>
              <a:off x="1421111" y="4124895"/>
              <a:ext cx="9900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Acme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6CA0984-65B1-6A86-3C69-C6BB44A7EC20}"/>
              </a:ext>
            </a:extLst>
          </p:cNvPr>
          <p:cNvGrpSpPr/>
          <p:nvPr/>
        </p:nvGrpSpPr>
        <p:grpSpPr>
          <a:xfrm>
            <a:off x="1307103" y="4141190"/>
            <a:ext cx="990027" cy="773853"/>
            <a:chOff x="1421111" y="3658817"/>
            <a:chExt cx="990027" cy="773853"/>
          </a:xfrm>
        </p:grpSpPr>
        <p:pic>
          <p:nvPicPr>
            <p:cNvPr id="33" name="Picture 10" descr="Ericdallo/spring S3 Properties Loader - Object Storage Bucket Icon -  (480x480) Png Clipart Download">
              <a:extLst>
                <a:ext uri="{FF2B5EF4-FFF2-40B4-BE49-F238E27FC236}">
                  <a16:creationId xmlns:a16="http://schemas.microsoft.com/office/drawing/2014/main" id="{F76F0D5C-C667-0DF6-C806-EFCD354C55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67896" y="3658817"/>
              <a:ext cx="502732" cy="5115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B5EDC1F-AACB-9B6E-B421-B5C0CAC8C20B}"/>
                </a:ext>
              </a:extLst>
            </p:cNvPr>
            <p:cNvSpPr txBox="1"/>
            <p:nvPr/>
          </p:nvSpPr>
          <p:spPr>
            <a:xfrm>
              <a:off x="1421111" y="4124895"/>
              <a:ext cx="9900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CRM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B3DF712-C27D-7855-45D2-FDF8003272F9}"/>
              </a:ext>
            </a:extLst>
          </p:cNvPr>
          <p:cNvGrpSpPr/>
          <p:nvPr/>
        </p:nvGrpSpPr>
        <p:grpSpPr>
          <a:xfrm>
            <a:off x="1305915" y="3319122"/>
            <a:ext cx="990027" cy="773853"/>
            <a:chOff x="1421111" y="3658817"/>
            <a:chExt cx="990027" cy="773853"/>
          </a:xfrm>
        </p:grpSpPr>
        <p:pic>
          <p:nvPicPr>
            <p:cNvPr id="36" name="Picture 10" descr="Ericdallo/spring S3 Properties Loader - Object Storage Bucket Icon -  (480x480) Png Clipart Download">
              <a:extLst>
                <a:ext uri="{FF2B5EF4-FFF2-40B4-BE49-F238E27FC236}">
                  <a16:creationId xmlns:a16="http://schemas.microsoft.com/office/drawing/2014/main" id="{B296A315-70C4-B84C-6F6C-CF53D2F990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67896" y="3658817"/>
              <a:ext cx="502732" cy="5115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1AB3AAF-0F0A-5DEF-489B-044EE16652E5}"/>
                </a:ext>
              </a:extLst>
            </p:cNvPr>
            <p:cNvSpPr txBox="1"/>
            <p:nvPr/>
          </p:nvSpPr>
          <p:spPr>
            <a:xfrm>
              <a:off x="1421111" y="4124895"/>
              <a:ext cx="9900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RapidData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89DDE2F-F4A4-FB5E-D08F-D371D21F694B}"/>
              </a:ext>
            </a:extLst>
          </p:cNvPr>
          <p:cNvGrpSpPr/>
          <p:nvPr/>
        </p:nvGrpSpPr>
        <p:grpSpPr>
          <a:xfrm>
            <a:off x="1290632" y="2497054"/>
            <a:ext cx="990027" cy="773853"/>
            <a:chOff x="1421111" y="3658817"/>
            <a:chExt cx="990027" cy="773853"/>
          </a:xfrm>
        </p:grpSpPr>
        <p:pic>
          <p:nvPicPr>
            <p:cNvPr id="39" name="Picture 10" descr="Ericdallo/spring S3 Properties Loader - Object Storage Bucket Icon -  (480x480) Png Clipart Download">
              <a:extLst>
                <a:ext uri="{FF2B5EF4-FFF2-40B4-BE49-F238E27FC236}">
                  <a16:creationId xmlns:a16="http://schemas.microsoft.com/office/drawing/2014/main" id="{6F6897A1-B767-4BB7-057D-5766EBD7D5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67896" y="3658817"/>
              <a:ext cx="502732" cy="5115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7223B90-6269-20AC-3454-7F1090F7FA48}"/>
                </a:ext>
              </a:extLst>
            </p:cNvPr>
            <p:cNvSpPr txBox="1"/>
            <p:nvPr/>
          </p:nvSpPr>
          <p:spPr>
            <a:xfrm>
              <a:off x="1421111" y="4124895"/>
              <a:ext cx="9900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ISO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5EA5A8C4-82B4-2FCF-5FAD-44A48CF62B93}"/>
              </a:ext>
            </a:extLst>
          </p:cNvPr>
          <p:cNvGrpSpPr/>
          <p:nvPr/>
        </p:nvGrpSpPr>
        <p:grpSpPr>
          <a:xfrm>
            <a:off x="579574" y="2478509"/>
            <a:ext cx="957843" cy="553748"/>
            <a:chOff x="662076" y="2052248"/>
            <a:chExt cx="957843" cy="553748"/>
          </a:xfrm>
        </p:grpSpPr>
        <p:pic>
          <p:nvPicPr>
            <p:cNvPr id="2062" name="Picture 14" descr="Files Csv Icon | Windows 8 Iconpack | Icons8">
              <a:extLst>
                <a:ext uri="{FF2B5EF4-FFF2-40B4-BE49-F238E27FC236}">
                  <a16:creationId xmlns:a16="http://schemas.microsoft.com/office/drawing/2014/main" id="{BBEC1A99-F9EE-34D4-EE9F-21A79903CC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76" y="2052248"/>
              <a:ext cx="553748" cy="553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C99E4309-8058-AE7D-B72A-930EEE5AFA8C}"/>
                </a:ext>
              </a:extLst>
            </p:cNvPr>
            <p:cNvCxnSpPr>
              <a:cxnSpLocks/>
              <a:stCxn id="2062" idx="3"/>
              <a:endCxn id="39" idx="1"/>
            </p:cNvCxnSpPr>
            <p:nvPr/>
          </p:nvCxnSpPr>
          <p:spPr>
            <a:xfrm>
              <a:off x="1215824" y="2329122"/>
              <a:ext cx="404095" cy="4322"/>
            </a:xfrm>
            <a:prstGeom prst="straightConnector1">
              <a:avLst/>
            </a:prstGeom>
            <a:noFill/>
            <a:ln w="25400" cap="flat">
              <a:solidFill>
                <a:srgbClr val="5C2CCE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E828AD6-156A-F3EB-4D42-0503FB8652C3}"/>
              </a:ext>
            </a:extLst>
          </p:cNvPr>
          <p:cNvGrpSpPr/>
          <p:nvPr/>
        </p:nvGrpSpPr>
        <p:grpSpPr>
          <a:xfrm>
            <a:off x="579574" y="3257199"/>
            <a:ext cx="957843" cy="553748"/>
            <a:chOff x="662076" y="2052248"/>
            <a:chExt cx="957843" cy="553748"/>
          </a:xfrm>
        </p:grpSpPr>
        <p:pic>
          <p:nvPicPr>
            <p:cNvPr id="47" name="Picture 14" descr="Files Csv Icon | Windows 8 Iconpack | Icons8">
              <a:extLst>
                <a:ext uri="{FF2B5EF4-FFF2-40B4-BE49-F238E27FC236}">
                  <a16:creationId xmlns:a16="http://schemas.microsoft.com/office/drawing/2014/main" id="{8B9B26FE-0BF8-97E5-11A9-F1655987CB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76" y="2052248"/>
              <a:ext cx="553748" cy="553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0F68AF7A-EA76-9278-145B-129D19CEE699}"/>
                </a:ext>
              </a:extLst>
            </p:cNvPr>
            <p:cNvCxnSpPr>
              <a:cxnSpLocks/>
              <a:stCxn id="47" idx="3"/>
            </p:cNvCxnSpPr>
            <p:nvPr/>
          </p:nvCxnSpPr>
          <p:spPr>
            <a:xfrm flipV="1">
              <a:off x="1215824" y="2326569"/>
              <a:ext cx="404095" cy="2553"/>
            </a:xfrm>
            <a:prstGeom prst="straightConnector1">
              <a:avLst/>
            </a:prstGeom>
            <a:noFill/>
            <a:ln w="25400" cap="flat">
              <a:solidFill>
                <a:srgbClr val="5C2CCE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5C7ABE0-151C-1DF8-41F0-005340C7C616}"/>
              </a:ext>
            </a:extLst>
          </p:cNvPr>
          <p:cNvGrpSpPr/>
          <p:nvPr/>
        </p:nvGrpSpPr>
        <p:grpSpPr>
          <a:xfrm>
            <a:off x="579574" y="4137315"/>
            <a:ext cx="957843" cy="553748"/>
            <a:chOff x="662076" y="2052248"/>
            <a:chExt cx="957843" cy="553748"/>
          </a:xfrm>
        </p:grpSpPr>
        <p:pic>
          <p:nvPicPr>
            <p:cNvPr id="50" name="Picture 14" descr="Files Csv Icon | Windows 8 Iconpack | Icons8">
              <a:extLst>
                <a:ext uri="{FF2B5EF4-FFF2-40B4-BE49-F238E27FC236}">
                  <a16:creationId xmlns:a16="http://schemas.microsoft.com/office/drawing/2014/main" id="{65D2134D-994C-AF81-96B5-9AF0A1CBDE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76" y="2052248"/>
              <a:ext cx="553748" cy="553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7C9D0E0B-D414-2913-24A1-CD65807E513E}"/>
                </a:ext>
              </a:extLst>
            </p:cNvPr>
            <p:cNvCxnSpPr>
              <a:cxnSpLocks/>
              <a:stCxn id="50" idx="3"/>
            </p:cNvCxnSpPr>
            <p:nvPr/>
          </p:nvCxnSpPr>
          <p:spPr>
            <a:xfrm flipV="1">
              <a:off x="1215824" y="2326569"/>
              <a:ext cx="404095" cy="2553"/>
            </a:xfrm>
            <a:prstGeom prst="straightConnector1">
              <a:avLst/>
            </a:prstGeom>
            <a:noFill/>
            <a:ln w="25400" cap="flat">
              <a:solidFill>
                <a:srgbClr val="5C2CCE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82B3F35-B944-C439-0DDF-12DBB46321DF}"/>
              </a:ext>
            </a:extLst>
          </p:cNvPr>
          <p:cNvGrpSpPr/>
          <p:nvPr/>
        </p:nvGrpSpPr>
        <p:grpSpPr>
          <a:xfrm>
            <a:off x="579574" y="4910638"/>
            <a:ext cx="957843" cy="553748"/>
            <a:chOff x="662076" y="2052248"/>
            <a:chExt cx="957843" cy="553748"/>
          </a:xfrm>
        </p:grpSpPr>
        <p:pic>
          <p:nvPicPr>
            <p:cNvPr id="53" name="Picture 14" descr="Files Csv Icon | Windows 8 Iconpack | Icons8">
              <a:extLst>
                <a:ext uri="{FF2B5EF4-FFF2-40B4-BE49-F238E27FC236}">
                  <a16:creationId xmlns:a16="http://schemas.microsoft.com/office/drawing/2014/main" id="{F18680EC-FDEF-5DE5-DD9A-9A6B279A29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2076" y="2052248"/>
              <a:ext cx="553748" cy="5537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D6A5CDD3-C21D-99F7-F7A8-FBCF95591B82}"/>
                </a:ext>
              </a:extLst>
            </p:cNvPr>
            <p:cNvCxnSpPr>
              <a:cxnSpLocks/>
              <a:stCxn id="53" idx="3"/>
            </p:cNvCxnSpPr>
            <p:nvPr/>
          </p:nvCxnSpPr>
          <p:spPr>
            <a:xfrm flipV="1">
              <a:off x="1215824" y="2326569"/>
              <a:ext cx="404095" cy="2553"/>
            </a:xfrm>
            <a:prstGeom prst="straightConnector1">
              <a:avLst/>
            </a:prstGeom>
            <a:noFill/>
            <a:ln w="25400" cap="flat">
              <a:solidFill>
                <a:srgbClr val="5C2CCE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A24033D3-96B7-A7E6-B1DD-03A5405D626A}"/>
              </a:ext>
            </a:extLst>
          </p:cNvPr>
          <p:cNvSpPr txBox="1"/>
          <p:nvPr/>
        </p:nvSpPr>
        <p:spPr>
          <a:xfrm>
            <a:off x="350579" y="2160876"/>
            <a:ext cx="1011737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countries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029B31E-2147-FEAF-6128-6C390E8C2271}"/>
              </a:ext>
            </a:extLst>
          </p:cNvPr>
          <p:cNvSpPr txBox="1"/>
          <p:nvPr/>
        </p:nvSpPr>
        <p:spPr>
          <a:xfrm>
            <a:off x="-2540905" y="3666569"/>
            <a:ext cx="150290" cy="18158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contacts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64" name="Picture 16">
            <a:extLst>
              <a:ext uri="{FF2B5EF4-FFF2-40B4-BE49-F238E27FC236}">
                <a16:creationId xmlns:a16="http://schemas.microsoft.com/office/drawing/2014/main" id="{49DE7F6C-6DF3-BA79-241E-75B634776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5388" y="4896253"/>
            <a:ext cx="575618" cy="57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Sql file - Free interface icons">
            <a:extLst>
              <a:ext uri="{FF2B5EF4-FFF2-40B4-BE49-F238E27FC236}">
                <a16:creationId xmlns:a16="http://schemas.microsoft.com/office/drawing/2014/main" id="{F3353998-05A0-51BB-1C6D-E937FC1D3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5259" y="4880778"/>
            <a:ext cx="568158" cy="568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GitHub Logo and symbol, meaning, history, PNG, brand">
            <a:extLst>
              <a:ext uri="{FF2B5EF4-FFF2-40B4-BE49-F238E27FC236}">
                <a16:creationId xmlns:a16="http://schemas.microsoft.com/office/drawing/2014/main" id="{B1DEB8BA-A5DE-5D96-1547-845DED0AE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144" y="5928131"/>
            <a:ext cx="1093155" cy="61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External Tables: Retail Data Integration">
            <a:extLst>
              <a:ext uri="{FF2B5EF4-FFF2-40B4-BE49-F238E27FC236}">
                <a16:creationId xmlns:a16="http://schemas.microsoft.com/office/drawing/2014/main" id="{FC391340-5FF7-259C-759B-874CDC1140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313" y="2699405"/>
            <a:ext cx="1412589" cy="565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D8F7416-3518-7804-72BE-8B941C07F3D1}"/>
              </a:ext>
            </a:extLst>
          </p:cNvPr>
          <p:cNvCxnSpPr>
            <a:cxnSpLocks/>
            <a:stCxn id="39" idx="3"/>
            <a:endCxn id="2050" idx="1"/>
          </p:cNvCxnSpPr>
          <p:nvPr/>
        </p:nvCxnSpPr>
        <p:spPr>
          <a:xfrm>
            <a:off x="2040149" y="2752830"/>
            <a:ext cx="1880243" cy="1499253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3E2C6DD1-9518-26CD-D8A0-8B1630645662}"/>
              </a:ext>
            </a:extLst>
          </p:cNvPr>
          <p:cNvCxnSpPr>
            <a:cxnSpLocks/>
            <a:stCxn id="36" idx="3"/>
            <a:endCxn id="2050" idx="1"/>
          </p:cNvCxnSpPr>
          <p:nvPr/>
        </p:nvCxnSpPr>
        <p:spPr>
          <a:xfrm>
            <a:off x="2055432" y="3574898"/>
            <a:ext cx="1864960" cy="677185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96" name="Straight Arrow Connector 895">
            <a:extLst>
              <a:ext uri="{FF2B5EF4-FFF2-40B4-BE49-F238E27FC236}">
                <a16:creationId xmlns:a16="http://schemas.microsoft.com/office/drawing/2014/main" id="{91D6E86C-048D-3631-0E7C-9F689239E0A2}"/>
              </a:ext>
            </a:extLst>
          </p:cNvPr>
          <p:cNvCxnSpPr>
            <a:cxnSpLocks/>
            <a:stCxn id="33" idx="3"/>
            <a:endCxn id="2050" idx="1"/>
          </p:cNvCxnSpPr>
          <p:nvPr/>
        </p:nvCxnSpPr>
        <p:spPr>
          <a:xfrm flipV="1">
            <a:off x="2056620" y="4252083"/>
            <a:ext cx="1863772" cy="144883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99" name="Straight Arrow Connector 898">
            <a:extLst>
              <a:ext uri="{FF2B5EF4-FFF2-40B4-BE49-F238E27FC236}">
                <a16:creationId xmlns:a16="http://schemas.microsoft.com/office/drawing/2014/main" id="{3FD023FB-315E-6FFB-FF1C-701FBEF79229}"/>
              </a:ext>
            </a:extLst>
          </p:cNvPr>
          <p:cNvCxnSpPr>
            <a:cxnSpLocks/>
            <a:stCxn id="2058" idx="3"/>
            <a:endCxn id="2050" idx="1"/>
          </p:cNvCxnSpPr>
          <p:nvPr/>
        </p:nvCxnSpPr>
        <p:spPr>
          <a:xfrm flipV="1">
            <a:off x="2084154" y="4252083"/>
            <a:ext cx="1836238" cy="966951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072" name="Picture 24" descr="dbt Logo PNG Vector (SVG) Free Download">
            <a:extLst>
              <a:ext uri="{FF2B5EF4-FFF2-40B4-BE49-F238E27FC236}">
                <a16:creationId xmlns:a16="http://schemas.microsoft.com/office/drawing/2014/main" id="{651D8AAC-A2CB-8333-A571-D1CCF7C5C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3855" y="2599706"/>
            <a:ext cx="939124" cy="35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2" name="TextBox 901">
            <a:extLst>
              <a:ext uri="{FF2B5EF4-FFF2-40B4-BE49-F238E27FC236}">
                <a16:creationId xmlns:a16="http://schemas.microsoft.com/office/drawing/2014/main" id="{A37503A8-2870-136E-FB70-F9E615AEDAA9}"/>
              </a:ext>
            </a:extLst>
          </p:cNvPr>
          <p:cNvSpPr txBox="1"/>
          <p:nvPr/>
        </p:nvSpPr>
        <p:spPr>
          <a:xfrm>
            <a:off x="375438" y="5448936"/>
            <a:ext cx="1011737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contacts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3" name="Group 902">
            <a:extLst>
              <a:ext uri="{FF2B5EF4-FFF2-40B4-BE49-F238E27FC236}">
                <a16:creationId xmlns:a16="http://schemas.microsoft.com/office/drawing/2014/main" id="{8429CC85-5954-97A3-52F8-2C8B0A97BFA1}"/>
              </a:ext>
            </a:extLst>
          </p:cNvPr>
          <p:cNvGrpSpPr/>
          <p:nvPr/>
        </p:nvGrpSpPr>
        <p:grpSpPr>
          <a:xfrm>
            <a:off x="7933148" y="3997209"/>
            <a:ext cx="990027" cy="773853"/>
            <a:chOff x="1421111" y="3658817"/>
            <a:chExt cx="990027" cy="773853"/>
          </a:xfrm>
        </p:grpSpPr>
        <p:pic>
          <p:nvPicPr>
            <p:cNvPr id="904" name="Picture 10" descr="Ericdallo/spring S3 Properties Loader - Object Storage Bucket Icon -  (480x480) Png Clipart Download">
              <a:extLst>
                <a:ext uri="{FF2B5EF4-FFF2-40B4-BE49-F238E27FC236}">
                  <a16:creationId xmlns:a16="http://schemas.microsoft.com/office/drawing/2014/main" id="{3B8C821E-A005-5498-F92B-A51DB6C04E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67896" y="3658817"/>
              <a:ext cx="502732" cy="5115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05" name="TextBox 904">
              <a:extLst>
                <a:ext uri="{FF2B5EF4-FFF2-40B4-BE49-F238E27FC236}">
                  <a16:creationId xmlns:a16="http://schemas.microsoft.com/office/drawing/2014/main" id="{31D6A3BE-2BF9-2968-7512-BFBE7874EED6}"/>
                </a:ext>
              </a:extLst>
            </p:cNvPr>
            <p:cNvSpPr txBox="1"/>
            <p:nvPr/>
          </p:nvSpPr>
          <p:spPr>
            <a:xfrm>
              <a:off x="1421111" y="4124895"/>
              <a:ext cx="9900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o</a:t>
              </a: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utput-dev</a:t>
              </a:r>
            </a:p>
          </p:txBody>
        </p:sp>
      </p:grpSp>
      <p:pic>
        <p:nvPicPr>
          <p:cNvPr id="907" name="Picture 14" descr="Files Csv Icon | Windows 8 Iconpack | Icons8">
            <a:extLst>
              <a:ext uri="{FF2B5EF4-FFF2-40B4-BE49-F238E27FC236}">
                <a16:creationId xmlns:a16="http://schemas.microsoft.com/office/drawing/2014/main" id="{CC215643-1791-E516-F319-E9E318DEE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3681" y="3976536"/>
            <a:ext cx="553748" cy="55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8" name="Straight Arrow Connector 907">
            <a:extLst>
              <a:ext uri="{FF2B5EF4-FFF2-40B4-BE49-F238E27FC236}">
                <a16:creationId xmlns:a16="http://schemas.microsoft.com/office/drawing/2014/main" id="{5A353F25-8B6B-3A32-D102-95F0D09655C7}"/>
              </a:ext>
            </a:extLst>
          </p:cNvPr>
          <p:cNvCxnSpPr>
            <a:cxnSpLocks/>
            <a:stCxn id="907" idx="3"/>
            <a:endCxn id="904" idx="1"/>
          </p:cNvCxnSpPr>
          <p:nvPr/>
        </p:nvCxnSpPr>
        <p:spPr>
          <a:xfrm flipV="1">
            <a:off x="7657429" y="4252985"/>
            <a:ext cx="522504" cy="425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09" name="TextBox 908">
            <a:extLst>
              <a:ext uri="{FF2B5EF4-FFF2-40B4-BE49-F238E27FC236}">
                <a16:creationId xmlns:a16="http://schemas.microsoft.com/office/drawing/2014/main" id="{D9C26CDC-451E-DD69-08E6-B7D163E877AC}"/>
              </a:ext>
            </a:extLst>
          </p:cNvPr>
          <p:cNvSpPr txBox="1"/>
          <p:nvPr/>
        </p:nvSpPr>
        <p:spPr>
          <a:xfrm>
            <a:off x="3824649" y="2913153"/>
            <a:ext cx="1437798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Transform w/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SQL &amp; Python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Models,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Macros,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&amp; Job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10" name="Straight Arrow Connector 909">
            <a:extLst>
              <a:ext uri="{FF2B5EF4-FFF2-40B4-BE49-F238E27FC236}">
                <a16:creationId xmlns:a16="http://schemas.microsoft.com/office/drawing/2014/main" id="{B9043913-ADD6-9A0C-1F9B-9108FFA35D79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6554042" y="4253410"/>
            <a:ext cx="494639" cy="3126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919" name="Group 918">
            <a:extLst>
              <a:ext uri="{FF2B5EF4-FFF2-40B4-BE49-F238E27FC236}">
                <a16:creationId xmlns:a16="http://schemas.microsoft.com/office/drawing/2014/main" id="{50D1497C-464D-17C0-D91C-2C0D7542FA02}"/>
              </a:ext>
            </a:extLst>
          </p:cNvPr>
          <p:cNvGrpSpPr/>
          <p:nvPr/>
        </p:nvGrpSpPr>
        <p:grpSpPr>
          <a:xfrm>
            <a:off x="7938282" y="5187444"/>
            <a:ext cx="1010142" cy="773853"/>
            <a:chOff x="1421111" y="3658817"/>
            <a:chExt cx="1010142" cy="773853"/>
          </a:xfrm>
        </p:grpSpPr>
        <p:pic>
          <p:nvPicPr>
            <p:cNvPr id="920" name="Picture 10" descr="Ericdallo/spring S3 Properties Loader - Object Storage Bucket Icon -  (480x480) Png Clipart Download">
              <a:extLst>
                <a:ext uri="{FF2B5EF4-FFF2-40B4-BE49-F238E27FC236}">
                  <a16:creationId xmlns:a16="http://schemas.microsoft.com/office/drawing/2014/main" id="{70C8D2DA-83EA-BCD5-5ED6-08D4849885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67896" y="3658817"/>
              <a:ext cx="502732" cy="5115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21" name="TextBox 920">
              <a:extLst>
                <a:ext uri="{FF2B5EF4-FFF2-40B4-BE49-F238E27FC236}">
                  <a16:creationId xmlns:a16="http://schemas.microsoft.com/office/drawing/2014/main" id="{A2F07171-5327-4204-37D6-B6DF9062B924}"/>
                </a:ext>
              </a:extLst>
            </p:cNvPr>
            <p:cNvSpPr txBox="1"/>
            <p:nvPr/>
          </p:nvSpPr>
          <p:spPr>
            <a:xfrm>
              <a:off x="1421111" y="4124895"/>
              <a:ext cx="1010142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o</a:t>
              </a: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utput-prod</a:t>
              </a:r>
            </a:p>
          </p:txBody>
        </p:sp>
      </p:grpSp>
      <p:pic>
        <p:nvPicPr>
          <p:cNvPr id="923" name="Picture 14" descr="Files Csv Icon | Windows 8 Iconpack | Icons8">
            <a:extLst>
              <a:ext uri="{FF2B5EF4-FFF2-40B4-BE49-F238E27FC236}">
                <a16:creationId xmlns:a16="http://schemas.microsoft.com/office/drawing/2014/main" id="{22302DC8-828C-F2B6-28CC-1EB253432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8815" y="5166771"/>
            <a:ext cx="553748" cy="55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24" name="Straight Arrow Connector 923">
            <a:extLst>
              <a:ext uri="{FF2B5EF4-FFF2-40B4-BE49-F238E27FC236}">
                <a16:creationId xmlns:a16="http://schemas.microsoft.com/office/drawing/2014/main" id="{AC78B089-37E6-FEE5-C019-5BB44646DB75}"/>
              </a:ext>
            </a:extLst>
          </p:cNvPr>
          <p:cNvCxnSpPr>
            <a:cxnSpLocks/>
            <a:stCxn id="923" idx="3"/>
            <a:endCxn id="920" idx="1"/>
          </p:cNvCxnSpPr>
          <p:nvPr/>
        </p:nvCxnSpPr>
        <p:spPr>
          <a:xfrm flipV="1">
            <a:off x="7662563" y="5443220"/>
            <a:ext cx="522504" cy="425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25" name="Straight Arrow Connector 924">
            <a:extLst>
              <a:ext uri="{FF2B5EF4-FFF2-40B4-BE49-F238E27FC236}">
                <a16:creationId xmlns:a16="http://schemas.microsoft.com/office/drawing/2014/main" id="{49385802-EB51-C69B-2C32-24CF10F0CD2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6554043" y="5443645"/>
            <a:ext cx="499772" cy="144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929" name="Group 928">
            <a:extLst>
              <a:ext uri="{FF2B5EF4-FFF2-40B4-BE49-F238E27FC236}">
                <a16:creationId xmlns:a16="http://schemas.microsoft.com/office/drawing/2014/main" id="{7DEB1773-9E05-2AB4-F031-2BD10D1181B0}"/>
              </a:ext>
            </a:extLst>
          </p:cNvPr>
          <p:cNvGrpSpPr/>
          <p:nvPr/>
        </p:nvGrpSpPr>
        <p:grpSpPr>
          <a:xfrm>
            <a:off x="7926643" y="3041783"/>
            <a:ext cx="1011737" cy="845636"/>
            <a:chOff x="1413393" y="4931584"/>
            <a:chExt cx="1011737" cy="845636"/>
          </a:xfrm>
        </p:grpSpPr>
        <p:pic>
          <p:nvPicPr>
            <p:cNvPr id="930" name="Picture 8" descr="Google Cloud Storage Connection – BlueConic Help Center">
              <a:extLst>
                <a:ext uri="{FF2B5EF4-FFF2-40B4-BE49-F238E27FC236}">
                  <a16:creationId xmlns:a16="http://schemas.microsoft.com/office/drawing/2014/main" id="{ADC11162-572E-752C-5A2C-3B8E9BD969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08089" y="4931584"/>
              <a:ext cx="622346" cy="6223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31" name="TextBox 930">
              <a:extLst>
                <a:ext uri="{FF2B5EF4-FFF2-40B4-BE49-F238E27FC236}">
                  <a16:creationId xmlns:a16="http://schemas.microsoft.com/office/drawing/2014/main" id="{733EBE3F-86DC-6930-96FC-B3601BFACDF3}"/>
                </a:ext>
              </a:extLst>
            </p:cNvPr>
            <p:cNvSpPr txBox="1"/>
            <p:nvPr/>
          </p:nvSpPr>
          <p:spPr>
            <a:xfrm>
              <a:off x="1413393" y="5469445"/>
              <a:ext cx="101173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GCS buckets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32" name="TextBox 931">
            <a:extLst>
              <a:ext uri="{FF2B5EF4-FFF2-40B4-BE49-F238E27FC236}">
                <a16:creationId xmlns:a16="http://schemas.microsoft.com/office/drawing/2014/main" id="{3F79D4AD-C05E-6502-BD9F-D6CCF8DD06E9}"/>
              </a:ext>
            </a:extLst>
          </p:cNvPr>
          <p:cNvSpPr txBox="1"/>
          <p:nvPr/>
        </p:nvSpPr>
        <p:spPr>
          <a:xfrm>
            <a:off x="3905812" y="5421132"/>
            <a:ext cx="127547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Git Repo: SQL &amp;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Python files</a:t>
            </a:r>
          </a:p>
        </p:txBody>
      </p:sp>
      <p:sp>
        <p:nvSpPr>
          <p:cNvPr id="933" name="TextBox 932">
            <a:extLst>
              <a:ext uri="{FF2B5EF4-FFF2-40B4-BE49-F238E27FC236}">
                <a16:creationId xmlns:a16="http://schemas.microsoft.com/office/drawing/2014/main" id="{5803762E-19CF-076C-E96B-498F9AAEAAF9}"/>
              </a:ext>
            </a:extLst>
          </p:cNvPr>
          <p:cNvSpPr txBox="1"/>
          <p:nvPr/>
        </p:nvSpPr>
        <p:spPr>
          <a:xfrm>
            <a:off x="6741470" y="3033248"/>
            <a:ext cx="1275473" cy="738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Macro to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Unload CSV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to stage</a:t>
            </a:r>
          </a:p>
        </p:txBody>
      </p:sp>
      <p:pic>
        <p:nvPicPr>
          <p:cNvPr id="2051" name="Picture 24" descr="dbt Logo PNG Vector (SVG) Free Download">
            <a:extLst>
              <a:ext uri="{FF2B5EF4-FFF2-40B4-BE49-F238E27FC236}">
                <a16:creationId xmlns:a16="http://schemas.microsoft.com/office/drawing/2014/main" id="{8E098349-9C68-3E5E-388E-78D9809235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449" y="5570628"/>
            <a:ext cx="939124" cy="35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3" name="TextBox 2052">
            <a:extLst>
              <a:ext uri="{FF2B5EF4-FFF2-40B4-BE49-F238E27FC236}">
                <a16:creationId xmlns:a16="http://schemas.microsoft.com/office/drawing/2014/main" id="{CE67CAB6-F263-4346-C7CA-595BAB21A89B}"/>
              </a:ext>
            </a:extLst>
          </p:cNvPr>
          <p:cNvSpPr txBox="1"/>
          <p:nvPr/>
        </p:nvSpPr>
        <p:spPr>
          <a:xfrm>
            <a:off x="4817686" y="2302885"/>
            <a:ext cx="1275473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dbt Envs</a:t>
            </a:r>
          </a:p>
        </p:txBody>
      </p:sp>
      <p:pic>
        <p:nvPicPr>
          <p:cNvPr id="2055" name="Picture 24" descr="dbt Logo PNG Vector (SVG) Free Download">
            <a:extLst>
              <a:ext uri="{FF2B5EF4-FFF2-40B4-BE49-F238E27FC236}">
                <a16:creationId xmlns:a16="http://schemas.microsoft.com/office/drawing/2014/main" id="{5DACC581-3EE3-BA63-28D2-943F98C4F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1571" y="2709910"/>
            <a:ext cx="939124" cy="35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57" name="Straight Arrow Connector 2056">
            <a:extLst>
              <a:ext uri="{FF2B5EF4-FFF2-40B4-BE49-F238E27FC236}">
                <a16:creationId xmlns:a16="http://schemas.microsoft.com/office/drawing/2014/main" id="{2B2875B3-6B21-2792-2EDA-8862088C8FD1}"/>
              </a:ext>
            </a:extLst>
          </p:cNvPr>
          <p:cNvCxnSpPr>
            <a:cxnSpLocks/>
          </p:cNvCxnSpPr>
          <p:nvPr/>
        </p:nvCxnSpPr>
        <p:spPr>
          <a:xfrm>
            <a:off x="2558714" y="2238347"/>
            <a:ext cx="4942116" cy="0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61" name="TextBox 2060">
            <a:extLst>
              <a:ext uri="{FF2B5EF4-FFF2-40B4-BE49-F238E27FC236}">
                <a16:creationId xmlns:a16="http://schemas.microsoft.com/office/drawing/2014/main" id="{2433E64A-0624-9C8B-E816-C8F108085D8E}"/>
              </a:ext>
            </a:extLst>
          </p:cNvPr>
          <p:cNvSpPr txBox="1"/>
          <p:nvPr/>
        </p:nvSpPr>
        <p:spPr>
          <a:xfrm>
            <a:off x="4817686" y="3114294"/>
            <a:ext cx="1275473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dev</a:t>
            </a:r>
          </a:p>
        </p:txBody>
      </p:sp>
      <p:sp>
        <p:nvSpPr>
          <p:cNvPr id="2063" name="TextBox 2062">
            <a:extLst>
              <a:ext uri="{FF2B5EF4-FFF2-40B4-BE49-F238E27FC236}">
                <a16:creationId xmlns:a16="http://schemas.microsoft.com/office/drawing/2014/main" id="{DD84045B-34D8-B9EE-13F9-79387C148125}"/>
              </a:ext>
            </a:extLst>
          </p:cNvPr>
          <p:cNvSpPr txBox="1"/>
          <p:nvPr/>
        </p:nvSpPr>
        <p:spPr>
          <a:xfrm>
            <a:off x="4852688" y="3755410"/>
            <a:ext cx="127547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d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ev-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deploy</a:t>
            </a:r>
          </a:p>
        </p:txBody>
      </p:sp>
      <p:sp>
        <p:nvSpPr>
          <p:cNvPr id="2065" name="TextBox 2064">
            <a:extLst>
              <a:ext uri="{FF2B5EF4-FFF2-40B4-BE49-F238E27FC236}">
                <a16:creationId xmlns:a16="http://schemas.microsoft.com/office/drawing/2014/main" id="{7691BC97-41B9-9066-29E8-5D7911E68838}"/>
              </a:ext>
            </a:extLst>
          </p:cNvPr>
          <p:cNvSpPr txBox="1"/>
          <p:nvPr/>
        </p:nvSpPr>
        <p:spPr>
          <a:xfrm>
            <a:off x="4856729" y="4423893"/>
            <a:ext cx="127547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prod-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deploy</a:t>
            </a:r>
          </a:p>
        </p:txBody>
      </p:sp>
      <p:sp>
        <p:nvSpPr>
          <p:cNvPr id="2067" name="TextBox 2066">
            <a:extLst>
              <a:ext uri="{FF2B5EF4-FFF2-40B4-BE49-F238E27FC236}">
                <a16:creationId xmlns:a16="http://schemas.microsoft.com/office/drawing/2014/main" id="{7DC159FF-D1B6-C827-061A-735354AB3AF8}"/>
              </a:ext>
            </a:extLst>
          </p:cNvPr>
          <p:cNvSpPr txBox="1"/>
          <p:nvPr/>
        </p:nvSpPr>
        <p:spPr>
          <a:xfrm>
            <a:off x="5661148" y="2296820"/>
            <a:ext cx="127547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Snowflake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DWH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/>
        </p:nvSpPr>
        <p:spPr>
          <a:xfrm>
            <a:off x="290930" y="1399614"/>
            <a:ext cx="3150888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600" b="1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Data Profiling</a:t>
            </a:r>
          </a:p>
          <a:p>
            <a:r>
              <a:rPr lang="en-US" sz="2600" b="1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with Python +</a:t>
            </a:r>
          </a:p>
          <a:p>
            <a:r>
              <a:rPr lang="en-US" sz="2600" b="1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26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ydata</a:t>
            </a:r>
            <a:r>
              <a:rPr lang="en-US" sz="2600" b="1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-profiling</a:t>
            </a:r>
            <a:endParaRPr sz="2600" b="1" dirty="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318689" y="3873186"/>
            <a:ext cx="2988000" cy="1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endParaRPr sz="1200" dirty="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106" name="Google Shape;106;p17"/>
          <p:cNvCxnSpPr/>
          <p:nvPr/>
        </p:nvCxnSpPr>
        <p:spPr>
          <a:xfrm>
            <a:off x="407927" y="2934664"/>
            <a:ext cx="6687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7" name="Google Shape;107;p17"/>
          <p:cNvSpPr txBox="1"/>
          <p:nvPr/>
        </p:nvSpPr>
        <p:spPr>
          <a:xfrm>
            <a:off x="278113" y="3334916"/>
            <a:ext cx="2846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2400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Using a Jupyter Notebook</a:t>
            </a:r>
            <a:endParaRPr sz="2400" dirty="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663F89-CDC1-5A8E-9057-661042378F37}"/>
              </a:ext>
            </a:extLst>
          </p:cNvPr>
          <p:cNvGrpSpPr/>
          <p:nvPr/>
        </p:nvGrpSpPr>
        <p:grpSpPr>
          <a:xfrm>
            <a:off x="2896333" y="383722"/>
            <a:ext cx="6412672" cy="3844520"/>
            <a:chOff x="1651192" y="1491634"/>
            <a:chExt cx="7167854" cy="4297267"/>
          </a:xfrm>
        </p:grpSpPr>
        <p:pic>
          <p:nvPicPr>
            <p:cNvPr id="108" name="Google Shape;108;p1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651192" y="1491634"/>
              <a:ext cx="7167854" cy="429726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" name="Google Shape;109;p17"/>
            <p:cNvSpPr/>
            <p:nvPr/>
          </p:nvSpPr>
          <p:spPr>
            <a:xfrm>
              <a:off x="2502568" y="1831616"/>
              <a:ext cx="5487489" cy="342211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>
                <a:solidFill>
                  <a:schemeClr val="dk1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12899D2-6346-63A6-8068-829AA4701D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717" y="769196"/>
            <a:ext cx="4244642" cy="2922875"/>
          </a:xfrm>
          <a:prstGeom prst="rect">
            <a:avLst/>
          </a:prstGeom>
        </p:spPr>
      </p:pic>
      <p:sp>
        <p:nvSpPr>
          <p:cNvPr id="4" name="Google Shape;104;p17">
            <a:extLst>
              <a:ext uri="{FF2B5EF4-FFF2-40B4-BE49-F238E27FC236}">
                <a16:creationId xmlns:a16="http://schemas.microsoft.com/office/drawing/2014/main" id="{D6F6861E-9180-9475-49C4-17BC5DA70CCF}"/>
              </a:ext>
            </a:extLst>
          </p:cNvPr>
          <p:cNvSpPr txBox="1"/>
          <p:nvPr/>
        </p:nvSpPr>
        <p:spPr>
          <a:xfrm>
            <a:off x="310125" y="5403644"/>
            <a:ext cx="5172415" cy="1015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600" b="1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Discover common fields, unique fields, attribute values, NULLs</a:t>
            </a:r>
            <a:endParaRPr sz="2600" b="1" dirty="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" name="Google Shape;104;p17">
            <a:extLst>
              <a:ext uri="{FF2B5EF4-FFF2-40B4-BE49-F238E27FC236}">
                <a16:creationId xmlns:a16="http://schemas.microsoft.com/office/drawing/2014/main" id="{BC757411-11BD-0D8B-733A-F2A9E52819F3}"/>
              </a:ext>
            </a:extLst>
          </p:cNvPr>
          <p:cNvSpPr txBox="1"/>
          <p:nvPr/>
        </p:nvSpPr>
        <p:spPr>
          <a:xfrm>
            <a:off x="5837313" y="4346118"/>
            <a:ext cx="3228909" cy="1585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1" dirty="0">
                <a:solidFill>
                  <a:srgbClr val="FF7A59"/>
                </a:solidFill>
                <a:latin typeface="Avenir"/>
                <a:ea typeface="Avenir"/>
                <a:cs typeface="Avenir"/>
                <a:sym typeface="Avenir"/>
              </a:rPr>
              <a:t>Common fields:</a:t>
            </a:r>
          </a:p>
          <a:p>
            <a:r>
              <a:rPr lang="en-US" sz="1800" b="1" dirty="0">
                <a:solidFill>
                  <a:srgbClr val="FF7A59"/>
                </a:solidFill>
                <a:latin typeface="Avenir"/>
                <a:ea typeface="Avenir"/>
                <a:cs typeface="Avenir"/>
                <a:sym typeface="Avenir"/>
              </a:rPr>
              <a:t>Name, Title, Email, Phone,</a:t>
            </a:r>
          </a:p>
          <a:p>
            <a:r>
              <a:rPr lang="en-US" sz="1800" b="1" dirty="0">
                <a:solidFill>
                  <a:srgbClr val="FF7A59"/>
                </a:solidFill>
                <a:latin typeface="Avenir"/>
                <a:ea typeface="Avenir"/>
                <a:cs typeface="Avenir"/>
                <a:sym typeface="Avenir"/>
              </a:rPr>
              <a:t>Company Name + Domain</a:t>
            </a:r>
          </a:p>
          <a:p>
            <a:endParaRPr lang="en-US" sz="1800" b="1" dirty="0">
              <a:solidFill>
                <a:srgbClr val="FF7A59"/>
              </a:solidFill>
              <a:latin typeface="Avenir"/>
              <a:ea typeface="Avenir"/>
              <a:cs typeface="Avenir"/>
              <a:sym typeface="Avenir"/>
            </a:endParaRPr>
          </a:p>
          <a:p>
            <a:r>
              <a:rPr lang="en-US" sz="1800" b="1" dirty="0">
                <a:solidFill>
                  <a:srgbClr val="FF7A59"/>
                </a:solidFill>
                <a:latin typeface="Avenir"/>
                <a:ea typeface="Avenir"/>
                <a:cs typeface="Avenir"/>
                <a:sym typeface="Avenir"/>
              </a:rPr>
              <a:t>Unique field: Email?</a:t>
            </a:r>
            <a:endParaRPr sz="1800" b="1" dirty="0">
              <a:solidFill>
                <a:srgbClr val="FF7A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object 83"/>
          <p:cNvSpPr txBox="1">
            <a:spLocks noGrp="1"/>
          </p:cNvSpPr>
          <p:nvPr>
            <p:ph type="title"/>
          </p:nvPr>
        </p:nvSpPr>
        <p:spPr>
          <a:xfrm>
            <a:off x="2969836" y="416276"/>
            <a:ext cx="4149875" cy="88773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400154" marR="3276" indent="-391963" defTabSz="589788">
              <a:defRPr sz="3268"/>
            </a:pPr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dbt Model</a:t>
            </a:r>
            <a:b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Transformations</a:t>
            </a:r>
            <a:endParaRPr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grpSp>
        <p:nvGrpSpPr>
          <p:cNvPr id="945" name="Group"/>
          <p:cNvGrpSpPr/>
          <p:nvPr/>
        </p:nvGrpSpPr>
        <p:grpSpPr>
          <a:xfrm>
            <a:off x="2742217" y="301594"/>
            <a:ext cx="269643" cy="279780"/>
            <a:chOff x="0" y="0"/>
            <a:chExt cx="359522" cy="373038"/>
          </a:xfrm>
        </p:grpSpPr>
        <p:sp>
          <p:nvSpPr>
            <p:cNvPr id="937" name="object 84"/>
            <p:cNvSpPr/>
            <p:nvPr/>
          </p:nvSpPr>
          <p:spPr>
            <a:xfrm>
              <a:off x="296898" y="0"/>
              <a:ext cx="62625" cy="1621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70" y="0"/>
                  </a:moveTo>
                  <a:lnTo>
                    <a:pt x="4139" y="223"/>
                  </a:lnTo>
                  <a:lnTo>
                    <a:pt x="3679" y="585"/>
                  </a:lnTo>
                  <a:lnTo>
                    <a:pt x="4529" y="1565"/>
                  </a:lnTo>
                  <a:lnTo>
                    <a:pt x="3885" y="2001"/>
                  </a:lnTo>
                  <a:lnTo>
                    <a:pt x="0" y="4340"/>
                  </a:lnTo>
                  <a:lnTo>
                    <a:pt x="2181" y="6859"/>
                  </a:lnTo>
                  <a:lnTo>
                    <a:pt x="8932" y="7825"/>
                  </a:lnTo>
                  <a:lnTo>
                    <a:pt x="10123" y="8021"/>
                  </a:lnTo>
                  <a:lnTo>
                    <a:pt x="11244" y="9313"/>
                  </a:lnTo>
                  <a:lnTo>
                    <a:pt x="10600" y="9748"/>
                  </a:lnTo>
                  <a:lnTo>
                    <a:pt x="6711" y="12087"/>
                  </a:lnTo>
                  <a:lnTo>
                    <a:pt x="8892" y="14604"/>
                  </a:lnTo>
                  <a:lnTo>
                    <a:pt x="15643" y="15568"/>
                  </a:lnTo>
                  <a:lnTo>
                    <a:pt x="16834" y="15764"/>
                  </a:lnTo>
                  <a:lnTo>
                    <a:pt x="17951" y="17053"/>
                  </a:lnTo>
                  <a:lnTo>
                    <a:pt x="17307" y="17488"/>
                  </a:lnTo>
                  <a:lnTo>
                    <a:pt x="13417" y="19826"/>
                  </a:lnTo>
                  <a:lnTo>
                    <a:pt x="14797" y="21419"/>
                  </a:lnTo>
                  <a:lnTo>
                    <a:pt x="15726" y="21600"/>
                  </a:lnTo>
                  <a:lnTo>
                    <a:pt x="17456" y="21377"/>
                  </a:lnTo>
                  <a:lnTo>
                    <a:pt x="17916" y="21017"/>
                  </a:lnTo>
                  <a:lnTo>
                    <a:pt x="17066" y="20037"/>
                  </a:lnTo>
                  <a:lnTo>
                    <a:pt x="17710" y="19602"/>
                  </a:lnTo>
                  <a:lnTo>
                    <a:pt x="21600" y="17265"/>
                  </a:lnTo>
                  <a:lnTo>
                    <a:pt x="19419" y="14748"/>
                  </a:lnTo>
                  <a:lnTo>
                    <a:pt x="12668" y="13784"/>
                  </a:lnTo>
                  <a:lnTo>
                    <a:pt x="11477" y="13589"/>
                  </a:lnTo>
                  <a:lnTo>
                    <a:pt x="10360" y="12299"/>
                  </a:lnTo>
                  <a:lnTo>
                    <a:pt x="11004" y="11862"/>
                  </a:lnTo>
                  <a:lnTo>
                    <a:pt x="14893" y="9523"/>
                  </a:lnTo>
                  <a:lnTo>
                    <a:pt x="12712" y="7006"/>
                  </a:lnTo>
                  <a:lnTo>
                    <a:pt x="5962" y="6040"/>
                  </a:lnTo>
                  <a:lnTo>
                    <a:pt x="4766" y="5844"/>
                  </a:lnTo>
                  <a:lnTo>
                    <a:pt x="3644" y="4550"/>
                  </a:lnTo>
                  <a:lnTo>
                    <a:pt x="4293" y="4115"/>
                  </a:lnTo>
                  <a:lnTo>
                    <a:pt x="8178" y="1776"/>
                  </a:lnTo>
                  <a:lnTo>
                    <a:pt x="6798" y="181"/>
                  </a:lnTo>
                  <a:lnTo>
                    <a:pt x="5870" y="0"/>
                  </a:lnTo>
                  <a:close/>
                </a:path>
              </a:pathLst>
            </a:custGeom>
            <a:solidFill>
              <a:srgbClr val="F1452F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38" name="object 85"/>
            <p:cNvSpPr/>
            <p:nvPr/>
          </p:nvSpPr>
          <p:spPr>
            <a:xfrm>
              <a:off x="89556" y="102456"/>
              <a:ext cx="117412" cy="122327"/>
            </a:xfrm>
            <a:prstGeom prst="rect">
              <a:avLst/>
            </a:prstGeom>
            <a:blipFill rotWithShape="1">
              <a:blip r:embed="rId3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grpSp>
          <p:nvGrpSpPr>
            <p:cNvPr id="944" name="object 86"/>
            <p:cNvGrpSpPr/>
            <p:nvPr/>
          </p:nvGrpSpPr>
          <p:grpSpPr>
            <a:xfrm>
              <a:off x="0" y="318453"/>
              <a:ext cx="158204" cy="54586"/>
              <a:chOff x="0" y="0"/>
              <a:chExt cx="158203" cy="54585"/>
            </a:xfrm>
          </p:grpSpPr>
          <p:sp>
            <p:nvSpPr>
              <p:cNvPr id="939" name="Shape"/>
              <p:cNvSpPr/>
              <p:nvPr/>
            </p:nvSpPr>
            <p:spPr>
              <a:xfrm>
                <a:off x="120180" y="29375"/>
                <a:ext cx="38024" cy="252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523" y="0"/>
                    </a:moveTo>
                    <a:lnTo>
                      <a:pt x="0" y="0"/>
                    </a:lnTo>
                    <a:lnTo>
                      <a:pt x="5750" y="1457"/>
                    </a:lnTo>
                    <a:lnTo>
                      <a:pt x="6854" y="4189"/>
                    </a:lnTo>
                    <a:lnTo>
                      <a:pt x="8614" y="8933"/>
                    </a:lnTo>
                    <a:lnTo>
                      <a:pt x="12704" y="19837"/>
                    </a:lnTo>
                    <a:lnTo>
                      <a:pt x="19717" y="21600"/>
                    </a:lnTo>
                    <a:lnTo>
                      <a:pt x="21110" y="20099"/>
                    </a:lnTo>
                    <a:lnTo>
                      <a:pt x="21600" y="15659"/>
                    </a:lnTo>
                    <a:lnTo>
                      <a:pt x="20597" y="13493"/>
                    </a:lnTo>
                    <a:lnTo>
                      <a:pt x="19125" y="13167"/>
                    </a:lnTo>
                    <a:lnTo>
                      <a:pt x="16290" y="12427"/>
                    </a:lnTo>
                    <a:lnTo>
                      <a:pt x="15128" y="9728"/>
                    </a:lnTo>
                    <a:lnTo>
                      <a:pt x="11523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0" name="Shape"/>
              <p:cNvSpPr/>
              <p:nvPr/>
            </p:nvSpPr>
            <p:spPr>
              <a:xfrm>
                <a:off x="59778" y="19189"/>
                <a:ext cx="53392" cy="264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217" y="0"/>
                    </a:moveTo>
                    <a:lnTo>
                      <a:pt x="0" y="0"/>
                    </a:lnTo>
                    <a:lnTo>
                      <a:pt x="4080" y="1422"/>
                    </a:lnTo>
                    <a:lnTo>
                      <a:pt x="4881" y="3997"/>
                    </a:lnTo>
                    <a:lnTo>
                      <a:pt x="7462" y="13276"/>
                    </a:lnTo>
                    <a:lnTo>
                      <a:pt x="9053" y="18901"/>
                    </a:lnTo>
                    <a:lnTo>
                      <a:pt x="16960" y="21600"/>
                    </a:lnTo>
                    <a:lnTo>
                      <a:pt x="21600" y="13244"/>
                    </a:lnTo>
                    <a:lnTo>
                      <a:pt x="15661" y="13244"/>
                    </a:lnTo>
                    <a:lnTo>
                      <a:pt x="11602" y="11854"/>
                    </a:lnTo>
                    <a:lnTo>
                      <a:pt x="10780" y="9279"/>
                    </a:lnTo>
                    <a:lnTo>
                      <a:pt x="8217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1" name="Shape"/>
              <p:cNvSpPr/>
              <p:nvPr/>
            </p:nvSpPr>
            <p:spPr>
              <a:xfrm>
                <a:off x="0" y="0"/>
                <a:ext cx="52743" cy="354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2" y="0"/>
                    </a:moveTo>
                    <a:lnTo>
                      <a:pt x="343" y="1068"/>
                    </a:lnTo>
                    <a:lnTo>
                      <a:pt x="0" y="4242"/>
                    </a:lnTo>
                    <a:lnTo>
                      <a:pt x="733" y="5775"/>
                    </a:lnTo>
                    <a:lnTo>
                      <a:pt x="1779" y="6008"/>
                    </a:lnTo>
                    <a:lnTo>
                      <a:pt x="3875" y="6557"/>
                    </a:lnTo>
                    <a:lnTo>
                      <a:pt x="4676" y="8477"/>
                    </a:lnTo>
                    <a:lnTo>
                      <a:pt x="8852" y="19594"/>
                    </a:lnTo>
                    <a:lnTo>
                      <a:pt x="16903" y="21600"/>
                    </a:lnTo>
                    <a:lnTo>
                      <a:pt x="21600" y="15367"/>
                    </a:lnTo>
                    <a:lnTo>
                      <a:pt x="15583" y="15367"/>
                    </a:lnTo>
                    <a:lnTo>
                      <a:pt x="11442" y="14338"/>
                    </a:lnTo>
                    <a:lnTo>
                      <a:pt x="10631" y="12394"/>
                    </a:lnTo>
                    <a:lnTo>
                      <a:pt x="8027" y="5473"/>
                    </a:lnTo>
                    <a:lnTo>
                      <a:pt x="6465" y="1285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2" name="Shape"/>
              <p:cNvSpPr/>
              <p:nvPr/>
            </p:nvSpPr>
            <p:spPr>
              <a:xfrm>
                <a:off x="98488" y="19164"/>
                <a:ext cx="41978" cy="162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508" y="0"/>
                    </a:moveTo>
                    <a:lnTo>
                      <a:pt x="1503" y="18491"/>
                    </a:lnTo>
                    <a:lnTo>
                      <a:pt x="0" y="21600"/>
                    </a:lnTo>
                    <a:lnTo>
                      <a:pt x="7554" y="21600"/>
                    </a:lnTo>
                    <a:lnTo>
                      <a:pt x="9659" y="16716"/>
                    </a:lnTo>
                    <a:lnTo>
                      <a:pt x="11162" y="13590"/>
                    </a:lnTo>
                    <a:lnTo>
                      <a:pt x="21600" y="13590"/>
                    </a:lnTo>
                    <a:lnTo>
                      <a:pt x="20748" y="9651"/>
                    </a:lnTo>
                    <a:lnTo>
                      <a:pt x="17219" y="4056"/>
                    </a:lnTo>
                    <a:lnTo>
                      <a:pt x="16011" y="2823"/>
                    </a:lnTo>
                    <a:lnTo>
                      <a:pt x="950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3" name="Shape"/>
              <p:cNvSpPr/>
              <p:nvPr/>
            </p:nvSpPr>
            <p:spPr>
              <a:xfrm>
                <a:off x="38049" y="8978"/>
                <a:ext cx="42041" cy="162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500" y="0"/>
                    </a:moveTo>
                    <a:lnTo>
                      <a:pt x="1507" y="18474"/>
                    </a:lnTo>
                    <a:lnTo>
                      <a:pt x="0" y="21600"/>
                    </a:lnTo>
                    <a:lnTo>
                      <a:pt x="7549" y="21600"/>
                    </a:lnTo>
                    <a:lnTo>
                      <a:pt x="9657" y="16732"/>
                    </a:lnTo>
                    <a:lnTo>
                      <a:pt x="11164" y="13589"/>
                    </a:lnTo>
                    <a:lnTo>
                      <a:pt x="21600" y="13589"/>
                    </a:lnTo>
                    <a:lnTo>
                      <a:pt x="19627" y="4429"/>
                    </a:lnTo>
                    <a:lnTo>
                      <a:pt x="9500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</p:grpSp>
      </p:grpSp>
      <p:grpSp>
        <p:nvGrpSpPr>
          <p:cNvPr id="954" name="Group"/>
          <p:cNvGrpSpPr/>
          <p:nvPr/>
        </p:nvGrpSpPr>
        <p:grpSpPr>
          <a:xfrm>
            <a:off x="6683800" y="1144794"/>
            <a:ext cx="252821" cy="290710"/>
            <a:chOff x="0" y="0"/>
            <a:chExt cx="337093" cy="387611"/>
          </a:xfrm>
        </p:grpSpPr>
        <p:sp>
          <p:nvSpPr>
            <p:cNvPr id="946" name="object 87"/>
            <p:cNvSpPr/>
            <p:nvPr/>
          </p:nvSpPr>
          <p:spPr>
            <a:xfrm>
              <a:off x="0" y="229306"/>
              <a:ext cx="72429" cy="158306"/>
            </a:xfrm>
            <a:prstGeom prst="rect">
              <a:avLst/>
            </a:prstGeom>
            <a:blipFill rotWithShape="1">
              <a:blip r:embed="rId4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47" name="object 88"/>
            <p:cNvSpPr/>
            <p:nvPr/>
          </p:nvSpPr>
          <p:spPr>
            <a:xfrm>
              <a:off x="142229" y="152227"/>
              <a:ext cx="128639" cy="110694"/>
            </a:xfrm>
            <a:prstGeom prst="rect">
              <a:avLst/>
            </a:prstGeom>
            <a:blipFill rotWithShape="1">
              <a:blip r:embed="rId5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grpSp>
          <p:nvGrpSpPr>
            <p:cNvPr id="953" name="object 89"/>
            <p:cNvGrpSpPr/>
            <p:nvPr/>
          </p:nvGrpSpPr>
          <p:grpSpPr>
            <a:xfrm>
              <a:off x="175586" y="0"/>
              <a:ext cx="161508" cy="38443"/>
              <a:chOff x="0" y="0"/>
              <a:chExt cx="161507" cy="38442"/>
            </a:xfrm>
          </p:grpSpPr>
          <p:sp>
            <p:nvSpPr>
              <p:cNvPr id="948" name="Shape"/>
              <p:cNvSpPr/>
              <p:nvPr/>
            </p:nvSpPr>
            <p:spPr>
              <a:xfrm>
                <a:off x="121756" y="17005"/>
                <a:ext cx="39752" cy="214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788" y="0"/>
                    </a:moveTo>
                    <a:lnTo>
                      <a:pt x="0" y="0"/>
                    </a:lnTo>
                    <a:lnTo>
                      <a:pt x="5555" y="627"/>
                    </a:lnTo>
                    <a:lnTo>
                      <a:pt x="6811" y="3608"/>
                    </a:lnTo>
                    <a:lnTo>
                      <a:pt x="13339" y="20794"/>
                    </a:lnTo>
                    <a:lnTo>
                      <a:pt x="20206" y="21600"/>
                    </a:lnTo>
                    <a:lnTo>
                      <a:pt x="21434" y="19579"/>
                    </a:lnTo>
                    <a:lnTo>
                      <a:pt x="21531" y="16930"/>
                    </a:lnTo>
                    <a:lnTo>
                      <a:pt x="21600" y="14281"/>
                    </a:lnTo>
                    <a:lnTo>
                      <a:pt x="20489" y="11952"/>
                    </a:lnTo>
                    <a:lnTo>
                      <a:pt x="19081" y="11836"/>
                    </a:lnTo>
                    <a:lnTo>
                      <a:pt x="16272" y="11466"/>
                    </a:lnTo>
                    <a:lnTo>
                      <a:pt x="15030" y="8522"/>
                    </a:lnTo>
                    <a:lnTo>
                      <a:pt x="1178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9" name="Shape"/>
              <p:cNvSpPr/>
              <p:nvPr/>
            </p:nvSpPr>
            <p:spPr>
              <a:xfrm>
                <a:off x="60579" y="13181"/>
                <a:ext cx="53416" cy="218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765" y="0"/>
                    </a:moveTo>
                    <a:lnTo>
                      <a:pt x="0" y="0"/>
                    </a:lnTo>
                    <a:lnTo>
                      <a:pt x="4109" y="639"/>
                    </a:lnTo>
                    <a:lnTo>
                      <a:pt x="5058" y="3521"/>
                    </a:lnTo>
                    <a:lnTo>
                      <a:pt x="9922" y="20360"/>
                    </a:lnTo>
                    <a:lnTo>
                      <a:pt x="17985" y="21600"/>
                    </a:lnTo>
                    <a:lnTo>
                      <a:pt x="21600" y="11902"/>
                    </a:lnTo>
                    <a:lnTo>
                      <a:pt x="16254" y="11902"/>
                    </a:lnTo>
                    <a:lnTo>
                      <a:pt x="12125" y="11251"/>
                    </a:lnTo>
                    <a:lnTo>
                      <a:pt x="11196" y="8357"/>
                    </a:lnTo>
                    <a:lnTo>
                      <a:pt x="9701" y="3245"/>
                    </a:lnTo>
                    <a:lnTo>
                      <a:pt x="8765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0" name="Shape"/>
              <p:cNvSpPr/>
              <p:nvPr/>
            </p:nvSpPr>
            <p:spPr>
              <a:xfrm>
                <a:off x="0" y="0"/>
                <a:ext cx="52822" cy="312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8" y="0"/>
                    </a:moveTo>
                    <a:lnTo>
                      <a:pt x="94" y="1377"/>
                    </a:lnTo>
                    <a:lnTo>
                      <a:pt x="22" y="3176"/>
                    </a:lnTo>
                    <a:lnTo>
                      <a:pt x="0" y="5071"/>
                    </a:lnTo>
                    <a:lnTo>
                      <a:pt x="790" y="6615"/>
                    </a:lnTo>
                    <a:lnTo>
                      <a:pt x="1859" y="6694"/>
                    </a:lnTo>
                    <a:lnTo>
                      <a:pt x="3927" y="6913"/>
                    </a:lnTo>
                    <a:lnTo>
                      <a:pt x="4898" y="8940"/>
                    </a:lnTo>
                    <a:lnTo>
                      <a:pt x="8762" y="18196"/>
                    </a:lnTo>
                    <a:lnTo>
                      <a:pt x="11732" y="20582"/>
                    </a:lnTo>
                    <a:lnTo>
                      <a:pt x="12724" y="21056"/>
                    </a:lnTo>
                    <a:lnTo>
                      <a:pt x="17954" y="21600"/>
                    </a:lnTo>
                    <a:lnTo>
                      <a:pt x="21600" y="14809"/>
                    </a:lnTo>
                    <a:lnTo>
                      <a:pt x="16209" y="14809"/>
                    </a:lnTo>
                    <a:lnTo>
                      <a:pt x="12023" y="14371"/>
                    </a:lnTo>
                    <a:lnTo>
                      <a:pt x="11093" y="12326"/>
                    </a:lnTo>
                    <a:lnTo>
                      <a:pt x="8007" y="4957"/>
                    </a:lnTo>
                    <a:lnTo>
                      <a:pt x="6123" y="526"/>
                    </a:lnTo>
                    <a:lnTo>
                      <a:pt x="101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1" name="Shape"/>
              <p:cNvSpPr/>
              <p:nvPr/>
            </p:nvSpPr>
            <p:spPr>
              <a:xfrm>
                <a:off x="100775" y="7174"/>
                <a:ext cx="42676" cy="180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53" y="0"/>
                    </a:moveTo>
                    <a:lnTo>
                      <a:pt x="3516" y="12841"/>
                    </a:lnTo>
                    <a:lnTo>
                      <a:pt x="1350" y="18443"/>
                    </a:lnTo>
                    <a:lnTo>
                      <a:pt x="0" y="21600"/>
                    </a:lnTo>
                    <a:lnTo>
                      <a:pt x="6691" y="21600"/>
                    </a:lnTo>
                    <a:lnTo>
                      <a:pt x="9270" y="14906"/>
                    </a:lnTo>
                    <a:lnTo>
                      <a:pt x="10620" y="11749"/>
                    </a:lnTo>
                    <a:lnTo>
                      <a:pt x="21600" y="11749"/>
                    </a:lnTo>
                    <a:lnTo>
                      <a:pt x="18526" y="1457"/>
                    </a:lnTo>
                    <a:lnTo>
                      <a:pt x="8453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2" name="Shape"/>
              <p:cNvSpPr/>
              <p:nvPr/>
            </p:nvSpPr>
            <p:spPr>
              <a:xfrm>
                <a:off x="39637" y="3351"/>
                <a:ext cx="42620" cy="180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51" y="0"/>
                    </a:moveTo>
                    <a:lnTo>
                      <a:pt x="1352" y="18446"/>
                    </a:lnTo>
                    <a:lnTo>
                      <a:pt x="0" y="21600"/>
                    </a:lnTo>
                    <a:lnTo>
                      <a:pt x="6682" y="21600"/>
                    </a:lnTo>
                    <a:lnTo>
                      <a:pt x="9263" y="14896"/>
                    </a:lnTo>
                    <a:lnTo>
                      <a:pt x="10614" y="11741"/>
                    </a:lnTo>
                    <a:lnTo>
                      <a:pt x="21600" y="11741"/>
                    </a:lnTo>
                    <a:lnTo>
                      <a:pt x="18480" y="1487"/>
                    </a:lnTo>
                    <a:lnTo>
                      <a:pt x="8451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</p:grpSp>
      </p:grpSp>
      <p:pic>
        <p:nvPicPr>
          <p:cNvPr id="955" name="pattern-plus.png" descr="pattern-plus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93" y="46896"/>
            <a:ext cx="2299946" cy="19449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4" name="Picture 6" descr="dbt Logo PNG Vector (SVG) Free Download">
            <a:extLst>
              <a:ext uri="{FF2B5EF4-FFF2-40B4-BE49-F238E27FC236}">
                <a16:creationId xmlns:a16="http://schemas.microsoft.com/office/drawing/2014/main" id="{266BD494-5DBD-1D89-5E2F-FC67A1DDC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3570" y="266727"/>
            <a:ext cx="119267" cy="4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2029B31E-2147-FEAF-6128-6C390E8C2271}"/>
              </a:ext>
            </a:extLst>
          </p:cNvPr>
          <p:cNvSpPr txBox="1"/>
          <p:nvPr/>
        </p:nvSpPr>
        <p:spPr>
          <a:xfrm>
            <a:off x="-2540905" y="3666569"/>
            <a:ext cx="150290" cy="18158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contacts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606B4B-41D1-36D7-A972-8F0BC2086DC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9892" b="10533"/>
          <a:stretch/>
        </p:blipFill>
        <p:spPr>
          <a:xfrm>
            <a:off x="0" y="5627425"/>
            <a:ext cx="9144000" cy="1230575"/>
          </a:xfrm>
          <a:prstGeom prst="rect">
            <a:avLst/>
          </a:prstGeom>
        </p:spPr>
      </p:pic>
      <p:pic>
        <p:nvPicPr>
          <p:cNvPr id="3074" name="Picture 2" descr="dbt Logo PNG Vector (SVG) Free Download">
            <a:extLst>
              <a:ext uri="{FF2B5EF4-FFF2-40B4-BE49-F238E27FC236}">
                <a16:creationId xmlns:a16="http://schemas.microsoft.com/office/drawing/2014/main" id="{AD576BE2-AE9F-1996-C1AA-483E058F9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9763" y="1546434"/>
            <a:ext cx="1196856" cy="458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645F7525-D89D-14A9-B77B-34E73728732C}"/>
              </a:ext>
            </a:extLst>
          </p:cNvPr>
          <p:cNvGrpSpPr/>
          <p:nvPr/>
        </p:nvGrpSpPr>
        <p:grpSpPr>
          <a:xfrm>
            <a:off x="0" y="4733183"/>
            <a:ext cx="990027" cy="868633"/>
            <a:chOff x="2764699" y="3224320"/>
            <a:chExt cx="990027" cy="868633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B44599E-D5F7-C109-1298-6521710351CF}"/>
                </a:ext>
              </a:extLst>
            </p:cNvPr>
            <p:cNvGrpSpPr/>
            <p:nvPr/>
          </p:nvGrpSpPr>
          <p:grpSpPr>
            <a:xfrm>
              <a:off x="3007461" y="3224320"/>
              <a:ext cx="504504" cy="622347"/>
              <a:chOff x="4392446" y="3052440"/>
              <a:chExt cx="504504" cy="622347"/>
            </a:xfrm>
          </p:grpSpPr>
          <p:pic>
            <p:nvPicPr>
              <p:cNvPr id="27" name="Picture 4" descr="Database PNG transparent image download, size: 1113x1373px">
                <a:extLst>
                  <a:ext uri="{FF2B5EF4-FFF2-40B4-BE49-F238E27FC236}">
                    <a16:creationId xmlns:a16="http://schemas.microsoft.com/office/drawing/2014/main" id="{D99835A8-4531-EF4A-FFA3-48BE6E003F2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92446" y="3052440"/>
                <a:ext cx="504504" cy="6223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Snowflake logo - Social media &amp; Logos Icons">
                <a:extLst>
                  <a:ext uri="{FF2B5EF4-FFF2-40B4-BE49-F238E27FC236}">
                    <a16:creationId xmlns:a16="http://schemas.microsoft.com/office/drawing/2014/main" id="{AFC7C332-3F44-753B-1C00-E73219738D8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97579" y="3113927"/>
                <a:ext cx="499371" cy="4993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2F63028-F4EB-B02D-6BEF-06A22A7BD2D9}"/>
                </a:ext>
              </a:extLst>
            </p:cNvPr>
            <p:cNvSpPr txBox="1"/>
            <p:nvPr/>
          </p:nvSpPr>
          <p:spPr>
            <a:xfrm>
              <a:off x="2764699" y="3785178"/>
              <a:ext cx="9900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s</a:t>
              </a: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ource_db</a:t>
              </a:r>
            </a:p>
          </p:txBody>
        </p:sp>
      </p:grpSp>
      <p:pic>
        <p:nvPicPr>
          <p:cNvPr id="43" name="Picture 22" descr="External Tables: Retail Data Integration">
            <a:extLst>
              <a:ext uri="{FF2B5EF4-FFF2-40B4-BE49-F238E27FC236}">
                <a16:creationId xmlns:a16="http://schemas.microsoft.com/office/drawing/2014/main" id="{88C604F2-A4E6-8920-315C-C28E09AAD3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65" y="3768659"/>
            <a:ext cx="1079832" cy="432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7101AF8D-E394-1C8B-B427-4999CAD5724E}"/>
              </a:ext>
            </a:extLst>
          </p:cNvPr>
          <p:cNvGrpSpPr/>
          <p:nvPr/>
        </p:nvGrpSpPr>
        <p:grpSpPr>
          <a:xfrm>
            <a:off x="-29577" y="2887408"/>
            <a:ext cx="1049180" cy="876932"/>
            <a:chOff x="1413393" y="4931584"/>
            <a:chExt cx="1011737" cy="845636"/>
          </a:xfrm>
        </p:grpSpPr>
        <p:pic>
          <p:nvPicPr>
            <p:cNvPr id="58" name="Picture 8" descr="Google Cloud Storage Connection – BlueConic Help Center">
              <a:extLst>
                <a:ext uri="{FF2B5EF4-FFF2-40B4-BE49-F238E27FC236}">
                  <a16:creationId xmlns:a16="http://schemas.microsoft.com/office/drawing/2014/main" id="{C08BE26F-D2FE-BEDF-A003-2BBEF58269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08089" y="4931584"/>
              <a:ext cx="622346" cy="6223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3C9CE80-1D71-B383-99F0-D10B7912414B}"/>
                </a:ext>
              </a:extLst>
            </p:cNvPr>
            <p:cNvSpPr txBox="1"/>
            <p:nvPr/>
          </p:nvSpPr>
          <p:spPr>
            <a:xfrm>
              <a:off x="1413393" y="5469445"/>
              <a:ext cx="101173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GCS buckets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2" name="Picture 14" descr="Files Csv Icon | Windows 8 Iconpack | Icons8">
            <a:extLst>
              <a:ext uri="{FF2B5EF4-FFF2-40B4-BE49-F238E27FC236}">
                <a16:creationId xmlns:a16="http://schemas.microsoft.com/office/drawing/2014/main" id="{AB3F21FB-7F64-24B7-940E-A297A8E89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39" y="2194706"/>
            <a:ext cx="553748" cy="55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14" name="Group 913">
            <a:extLst>
              <a:ext uri="{FF2B5EF4-FFF2-40B4-BE49-F238E27FC236}">
                <a16:creationId xmlns:a16="http://schemas.microsoft.com/office/drawing/2014/main" id="{A6E8066A-AB25-ACB7-DC3F-5BF2C1238C09}"/>
              </a:ext>
            </a:extLst>
          </p:cNvPr>
          <p:cNvGrpSpPr/>
          <p:nvPr/>
        </p:nvGrpSpPr>
        <p:grpSpPr>
          <a:xfrm>
            <a:off x="1750961" y="4760295"/>
            <a:ext cx="990027" cy="854325"/>
            <a:chOff x="1276572" y="4760295"/>
            <a:chExt cx="990027" cy="854325"/>
          </a:xfrm>
        </p:grpSpPr>
        <p:pic>
          <p:nvPicPr>
            <p:cNvPr id="898" name="Picture 18" descr="Sql file - Free interface icons">
              <a:extLst>
                <a:ext uri="{FF2B5EF4-FFF2-40B4-BE49-F238E27FC236}">
                  <a16:creationId xmlns:a16="http://schemas.microsoft.com/office/drawing/2014/main" id="{4DD21428-4D17-4B3C-1EE8-417925B126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7507" y="4760295"/>
              <a:ext cx="568158" cy="568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00" name="TextBox 899">
              <a:extLst>
                <a:ext uri="{FF2B5EF4-FFF2-40B4-BE49-F238E27FC236}">
                  <a16:creationId xmlns:a16="http://schemas.microsoft.com/office/drawing/2014/main" id="{4EC85E41-A623-823D-B30B-4A549C85761F}"/>
                </a:ext>
              </a:extLst>
            </p:cNvPr>
            <p:cNvSpPr txBox="1"/>
            <p:nvPr/>
          </p:nvSpPr>
          <p:spPr>
            <a:xfrm>
              <a:off x="1276572" y="5306845"/>
              <a:ext cx="9900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stg models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01" name="Straight Arrow Connector 900">
            <a:extLst>
              <a:ext uri="{FF2B5EF4-FFF2-40B4-BE49-F238E27FC236}">
                <a16:creationId xmlns:a16="http://schemas.microsoft.com/office/drawing/2014/main" id="{1CB7EC68-595A-79ED-4B74-55B2C36D48B7}"/>
              </a:ext>
            </a:extLst>
          </p:cNvPr>
          <p:cNvCxnSpPr>
            <a:cxnSpLocks/>
            <a:stCxn id="28" idx="3"/>
            <a:endCxn id="898" idx="1"/>
          </p:cNvCxnSpPr>
          <p:nvPr/>
        </p:nvCxnSpPr>
        <p:spPr>
          <a:xfrm>
            <a:off x="747266" y="5044356"/>
            <a:ext cx="1214630" cy="18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06" name="TextBox 905">
            <a:extLst>
              <a:ext uri="{FF2B5EF4-FFF2-40B4-BE49-F238E27FC236}">
                <a16:creationId xmlns:a16="http://schemas.microsoft.com/office/drawing/2014/main" id="{C995233D-4B4F-1868-C618-1B72EF2B71A0}"/>
              </a:ext>
            </a:extLst>
          </p:cNvPr>
          <p:cNvSpPr txBox="1"/>
          <p:nvPr/>
        </p:nvSpPr>
        <p:spPr>
          <a:xfrm>
            <a:off x="1018626" y="4773138"/>
            <a:ext cx="701899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SQL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3" name="TextBox 912">
            <a:extLst>
              <a:ext uri="{FF2B5EF4-FFF2-40B4-BE49-F238E27FC236}">
                <a16:creationId xmlns:a16="http://schemas.microsoft.com/office/drawing/2014/main" id="{7FAA8971-F66F-538D-2F85-456D7B8663FF}"/>
              </a:ext>
            </a:extLst>
          </p:cNvPr>
          <p:cNvSpPr txBox="1"/>
          <p:nvPr/>
        </p:nvSpPr>
        <p:spPr>
          <a:xfrm>
            <a:off x="1174710" y="3342878"/>
            <a:ext cx="2137175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 defTabSz="914400"/>
            <a:r>
              <a:rPr lang="en-US" sz="1200" b="1" dirty="0"/>
              <a:t>stg_gcs__</a:t>
            </a:r>
            <a:r>
              <a:rPr lang="en-US" sz="1200" b="1" dirty="0" err="1"/>
              <a:t>iso_countries</a:t>
            </a:r>
            <a:endParaRPr lang="en-US" sz="1200" b="1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1200" b="1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dirty="0" err="1"/>
              <a:t>stg_gcs</a:t>
            </a:r>
            <a:r>
              <a:rPr lang="en-US" sz="1200" b="1" dirty="0"/>
              <a:t>__&lt;</a:t>
            </a:r>
            <a:r>
              <a:rPr lang="en-US" sz="1200" b="1" dirty="0" err="1"/>
              <a:t>src</a:t>
            </a:r>
            <a:r>
              <a:rPr lang="en-US" sz="1200" b="1" dirty="0"/>
              <a:t>&gt;_contacts</a:t>
            </a:r>
          </a:p>
        </p:txBody>
      </p:sp>
      <p:sp>
        <p:nvSpPr>
          <p:cNvPr id="915" name="TextBox 914">
            <a:extLst>
              <a:ext uri="{FF2B5EF4-FFF2-40B4-BE49-F238E27FC236}">
                <a16:creationId xmlns:a16="http://schemas.microsoft.com/office/drawing/2014/main" id="{57DB2055-74E0-BC0A-BFC2-1F55326677C7}"/>
              </a:ext>
            </a:extLst>
          </p:cNvPr>
          <p:cNvSpPr txBox="1"/>
          <p:nvPr/>
        </p:nvSpPr>
        <p:spPr>
          <a:xfrm>
            <a:off x="3188134" y="3341418"/>
            <a:ext cx="2137175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dirty="0" err="1"/>
              <a:t>int_contacts__companies</a:t>
            </a:r>
            <a:endParaRPr lang="en-US" sz="1200" b="1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1200" b="1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1200" b="1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dirty="0"/>
              <a:t>int_contacts__</a:t>
            </a:r>
            <a:r>
              <a:rPr lang="en-US" sz="1200" b="1" dirty="0" err="1"/>
              <a:t>union_all</a:t>
            </a:r>
            <a:endParaRPr lang="en-US" sz="1200" b="1" dirty="0"/>
          </a:p>
        </p:txBody>
      </p:sp>
      <p:grpSp>
        <p:nvGrpSpPr>
          <p:cNvPr id="916" name="Group 915">
            <a:extLst>
              <a:ext uri="{FF2B5EF4-FFF2-40B4-BE49-F238E27FC236}">
                <a16:creationId xmlns:a16="http://schemas.microsoft.com/office/drawing/2014/main" id="{C9A32E7D-753E-724D-2F99-6D558DFD38FC}"/>
              </a:ext>
            </a:extLst>
          </p:cNvPr>
          <p:cNvGrpSpPr/>
          <p:nvPr/>
        </p:nvGrpSpPr>
        <p:grpSpPr>
          <a:xfrm>
            <a:off x="3380642" y="4767558"/>
            <a:ext cx="1832524" cy="853962"/>
            <a:chOff x="858386" y="4760295"/>
            <a:chExt cx="1832524" cy="853962"/>
          </a:xfrm>
        </p:grpSpPr>
        <p:pic>
          <p:nvPicPr>
            <p:cNvPr id="917" name="Picture 18" descr="Sql file - Free interface icons">
              <a:extLst>
                <a:ext uri="{FF2B5EF4-FFF2-40B4-BE49-F238E27FC236}">
                  <a16:creationId xmlns:a16="http://schemas.microsoft.com/office/drawing/2014/main" id="{FCC1EEA7-ED7F-6A58-E044-C7291833F1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7507" y="4760295"/>
              <a:ext cx="568158" cy="568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18" name="TextBox 917">
              <a:extLst>
                <a:ext uri="{FF2B5EF4-FFF2-40B4-BE49-F238E27FC236}">
                  <a16:creationId xmlns:a16="http://schemas.microsoft.com/office/drawing/2014/main" id="{D7282262-5ED1-D978-6CCA-DE83379C29D4}"/>
                </a:ext>
              </a:extLst>
            </p:cNvPr>
            <p:cNvSpPr txBox="1"/>
            <p:nvPr/>
          </p:nvSpPr>
          <p:spPr>
            <a:xfrm>
              <a:off x="858386" y="5306482"/>
              <a:ext cx="1832524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int models </a:t>
              </a: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SQL</a:t>
              </a:r>
            </a:p>
          </p:txBody>
        </p:sp>
      </p:grpSp>
      <p:cxnSp>
        <p:nvCxnSpPr>
          <p:cNvPr id="922" name="Straight Arrow Connector 921">
            <a:extLst>
              <a:ext uri="{FF2B5EF4-FFF2-40B4-BE49-F238E27FC236}">
                <a16:creationId xmlns:a16="http://schemas.microsoft.com/office/drawing/2014/main" id="{61C1C012-2698-6CC9-104A-37E618AC7A31}"/>
              </a:ext>
            </a:extLst>
          </p:cNvPr>
          <p:cNvCxnSpPr>
            <a:cxnSpLocks/>
            <a:stCxn id="898" idx="3"/>
            <a:endCxn id="917" idx="1"/>
          </p:cNvCxnSpPr>
          <p:nvPr/>
        </p:nvCxnSpPr>
        <p:spPr>
          <a:xfrm>
            <a:off x="2530054" y="5044374"/>
            <a:ext cx="1479709" cy="7263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26" name="TextBox 925">
            <a:extLst>
              <a:ext uri="{FF2B5EF4-FFF2-40B4-BE49-F238E27FC236}">
                <a16:creationId xmlns:a16="http://schemas.microsoft.com/office/drawing/2014/main" id="{954C913B-C674-1925-0F7D-5F67E0FACDB5}"/>
              </a:ext>
            </a:extLst>
          </p:cNvPr>
          <p:cNvSpPr txBox="1"/>
          <p:nvPr/>
        </p:nvSpPr>
        <p:spPr>
          <a:xfrm>
            <a:off x="2918959" y="4773138"/>
            <a:ext cx="701899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SQL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34" name="Straight Arrow Connector 933">
            <a:extLst>
              <a:ext uri="{FF2B5EF4-FFF2-40B4-BE49-F238E27FC236}">
                <a16:creationId xmlns:a16="http://schemas.microsoft.com/office/drawing/2014/main" id="{0155D28D-D34A-5602-7FC6-B0879474FD72}"/>
              </a:ext>
            </a:extLst>
          </p:cNvPr>
          <p:cNvCxnSpPr>
            <a:cxnSpLocks/>
          </p:cNvCxnSpPr>
          <p:nvPr/>
        </p:nvCxnSpPr>
        <p:spPr>
          <a:xfrm>
            <a:off x="4308460" y="3587466"/>
            <a:ext cx="0" cy="372642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58" name="Straight Arrow Connector 957">
            <a:extLst>
              <a:ext uri="{FF2B5EF4-FFF2-40B4-BE49-F238E27FC236}">
                <a16:creationId xmlns:a16="http://schemas.microsoft.com/office/drawing/2014/main" id="{EE5B2049-586E-37C6-1A73-263C9F0013BF}"/>
              </a:ext>
            </a:extLst>
          </p:cNvPr>
          <p:cNvCxnSpPr>
            <a:cxnSpLocks/>
          </p:cNvCxnSpPr>
          <p:nvPr/>
        </p:nvCxnSpPr>
        <p:spPr>
          <a:xfrm>
            <a:off x="3011861" y="3714167"/>
            <a:ext cx="480734" cy="0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59" name="TextBox 2058">
            <a:extLst>
              <a:ext uri="{FF2B5EF4-FFF2-40B4-BE49-F238E27FC236}">
                <a16:creationId xmlns:a16="http://schemas.microsoft.com/office/drawing/2014/main" id="{E02004CC-1153-D737-3C34-02F83CEAC516}"/>
              </a:ext>
            </a:extLst>
          </p:cNvPr>
          <p:cNvSpPr txBox="1"/>
          <p:nvPr/>
        </p:nvSpPr>
        <p:spPr>
          <a:xfrm>
            <a:off x="5403008" y="3205333"/>
            <a:ext cx="2394403" cy="1384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dirty="0"/>
              <a:t>int_matching__</a:t>
            </a:r>
            <a:r>
              <a:rPr lang="en-US" sz="1200" b="1" dirty="0" err="1"/>
              <a:t>enrich_contacts</a:t>
            </a:r>
            <a:endParaRPr lang="en-US" sz="1200" b="1" dirty="0"/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1200" b="1" dirty="0"/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1200" b="1" dirty="0"/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dirty="0"/>
              <a:t>int_matching__</a:t>
            </a:r>
            <a:r>
              <a:rPr lang="en-US" sz="1200" b="1" dirty="0" err="1"/>
              <a:t>match_contacts</a:t>
            </a:r>
            <a:endParaRPr lang="en-US" sz="1200" b="1" dirty="0"/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1200" b="1" dirty="0"/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1200" b="1" dirty="0"/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dirty="0"/>
              <a:t> int_matching__</a:t>
            </a:r>
            <a:r>
              <a:rPr lang="en-US" sz="1200" b="1" dirty="0" err="1"/>
              <a:t>deduped_contacts</a:t>
            </a:r>
            <a:endParaRPr lang="en-US" sz="1200" b="1" dirty="0"/>
          </a:p>
        </p:txBody>
      </p:sp>
      <p:cxnSp>
        <p:nvCxnSpPr>
          <p:cNvPr id="2060" name="Straight Arrow Connector 2059">
            <a:extLst>
              <a:ext uri="{FF2B5EF4-FFF2-40B4-BE49-F238E27FC236}">
                <a16:creationId xmlns:a16="http://schemas.microsoft.com/office/drawing/2014/main" id="{B16705CE-E645-6B7E-CCA9-DC9399717E55}"/>
              </a:ext>
            </a:extLst>
          </p:cNvPr>
          <p:cNvCxnSpPr>
            <a:cxnSpLocks/>
            <a:stCxn id="917" idx="3"/>
            <a:endCxn id="897" idx="1"/>
          </p:cNvCxnSpPr>
          <p:nvPr/>
        </p:nvCxnSpPr>
        <p:spPr>
          <a:xfrm>
            <a:off x="4577921" y="5051637"/>
            <a:ext cx="1561534" cy="10458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69" name="TextBox 2068">
            <a:extLst>
              <a:ext uri="{FF2B5EF4-FFF2-40B4-BE49-F238E27FC236}">
                <a16:creationId xmlns:a16="http://schemas.microsoft.com/office/drawing/2014/main" id="{7404B454-C3D8-A152-4EC0-7C50937A0F8F}"/>
              </a:ext>
            </a:extLst>
          </p:cNvPr>
          <p:cNvSpPr txBox="1"/>
          <p:nvPr/>
        </p:nvSpPr>
        <p:spPr>
          <a:xfrm>
            <a:off x="4889634" y="4773138"/>
            <a:ext cx="1161122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SQL + Python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09" name="Group 2108">
            <a:extLst>
              <a:ext uri="{FF2B5EF4-FFF2-40B4-BE49-F238E27FC236}">
                <a16:creationId xmlns:a16="http://schemas.microsoft.com/office/drawing/2014/main" id="{5C7037D6-177B-2B77-90CE-7772C4493731}"/>
              </a:ext>
            </a:extLst>
          </p:cNvPr>
          <p:cNvGrpSpPr/>
          <p:nvPr/>
        </p:nvGrpSpPr>
        <p:grpSpPr>
          <a:xfrm>
            <a:off x="5511002" y="4774286"/>
            <a:ext cx="1832524" cy="855586"/>
            <a:chOff x="5511002" y="4774286"/>
            <a:chExt cx="1832524" cy="855586"/>
          </a:xfrm>
        </p:grpSpPr>
        <p:pic>
          <p:nvPicPr>
            <p:cNvPr id="897" name="Picture 16">
              <a:extLst>
                <a:ext uri="{FF2B5EF4-FFF2-40B4-BE49-F238E27FC236}">
                  <a16:creationId xmlns:a16="http://schemas.microsoft.com/office/drawing/2014/main" id="{B9B07CB6-EB12-E507-1B7E-FA9EE3DAB5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39455" y="4774286"/>
              <a:ext cx="575618" cy="5756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71" name="TextBox 2070">
              <a:extLst>
                <a:ext uri="{FF2B5EF4-FFF2-40B4-BE49-F238E27FC236}">
                  <a16:creationId xmlns:a16="http://schemas.microsoft.com/office/drawing/2014/main" id="{277DE029-AF58-F10F-A63A-875AB9A29513}"/>
                </a:ext>
              </a:extLst>
            </p:cNvPr>
            <p:cNvSpPr txBox="1"/>
            <p:nvPr/>
          </p:nvSpPr>
          <p:spPr>
            <a:xfrm>
              <a:off x="5511002" y="5322097"/>
              <a:ext cx="1832524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int models </a:t>
              </a: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Python</a:t>
              </a:r>
            </a:p>
          </p:txBody>
        </p:sp>
      </p:grpSp>
      <p:cxnSp>
        <p:nvCxnSpPr>
          <p:cNvPr id="2075" name="Straight Arrow Connector 2074">
            <a:extLst>
              <a:ext uri="{FF2B5EF4-FFF2-40B4-BE49-F238E27FC236}">
                <a16:creationId xmlns:a16="http://schemas.microsoft.com/office/drawing/2014/main" id="{F9565487-D093-F9D6-F00B-FE80FEF27151}"/>
              </a:ext>
            </a:extLst>
          </p:cNvPr>
          <p:cNvCxnSpPr>
            <a:cxnSpLocks/>
          </p:cNvCxnSpPr>
          <p:nvPr/>
        </p:nvCxnSpPr>
        <p:spPr>
          <a:xfrm>
            <a:off x="6358412" y="3449591"/>
            <a:ext cx="0" cy="372642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76" name="Straight Arrow Connector 2075">
            <a:extLst>
              <a:ext uri="{FF2B5EF4-FFF2-40B4-BE49-F238E27FC236}">
                <a16:creationId xmlns:a16="http://schemas.microsoft.com/office/drawing/2014/main" id="{1C5ADDAF-454D-C8C0-FEDB-A3BA185EB2BA}"/>
              </a:ext>
            </a:extLst>
          </p:cNvPr>
          <p:cNvCxnSpPr>
            <a:cxnSpLocks/>
          </p:cNvCxnSpPr>
          <p:nvPr/>
        </p:nvCxnSpPr>
        <p:spPr>
          <a:xfrm>
            <a:off x="6358412" y="4041177"/>
            <a:ext cx="0" cy="372642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77" name="TextBox 2076">
            <a:extLst>
              <a:ext uri="{FF2B5EF4-FFF2-40B4-BE49-F238E27FC236}">
                <a16:creationId xmlns:a16="http://schemas.microsoft.com/office/drawing/2014/main" id="{73B7DC93-2C73-F805-7208-7D0211C6895A}"/>
              </a:ext>
            </a:extLst>
          </p:cNvPr>
          <p:cNvSpPr txBox="1"/>
          <p:nvPr/>
        </p:nvSpPr>
        <p:spPr>
          <a:xfrm>
            <a:off x="486999" y="4213699"/>
            <a:ext cx="701899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Macro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78" name="Straight Arrow Connector 2077">
            <a:extLst>
              <a:ext uri="{FF2B5EF4-FFF2-40B4-BE49-F238E27FC236}">
                <a16:creationId xmlns:a16="http://schemas.microsoft.com/office/drawing/2014/main" id="{4EA9FD87-F3B3-2DC7-F844-D81225A97B83}"/>
              </a:ext>
            </a:extLst>
          </p:cNvPr>
          <p:cNvCxnSpPr>
            <a:cxnSpLocks/>
          </p:cNvCxnSpPr>
          <p:nvPr/>
        </p:nvCxnSpPr>
        <p:spPr>
          <a:xfrm>
            <a:off x="486999" y="4213699"/>
            <a:ext cx="0" cy="449472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79" name="TextBox 2078">
            <a:extLst>
              <a:ext uri="{FF2B5EF4-FFF2-40B4-BE49-F238E27FC236}">
                <a16:creationId xmlns:a16="http://schemas.microsoft.com/office/drawing/2014/main" id="{68AC49E7-6316-F9D2-5148-BC8EAF6DAB59}"/>
              </a:ext>
            </a:extLst>
          </p:cNvPr>
          <p:cNvSpPr txBox="1"/>
          <p:nvPr/>
        </p:nvSpPr>
        <p:spPr>
          <a:xfrm>
            <a:off x="340688" y="4407238"/>
            <a:ext cx="2137175" cy="276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 defTabSz="914400"/>
            <a:r>
              <a:rPr lang="en-US" sz="1200" b="1" dirty="0" err="1"/>
              <a:t>trigger_gcs_stage_refresh</a:t>
            </a:r>
            <a:endParaRPr lang="en-US" sz="1200" b="1" dirty="0"/>
          </a:p>
        </p:txBody>
      </p:sp>
      <p:grpSp>
        <p:nvGrpSpPr>
          <p:cNvPr id="2080" name="Group 2079">
            <a:extLst>
              <a:ext uri="{FF2B5EF4-FFF2-40B4-BE49-F238E27FC236}">
                <a16:creationId xmlns:a16="http://schemas.microsoft.com/office/drawing/2014/main" id="{1E8B82B2-494E-B8B6-5BC0-5F1F0E4B371E}"/>
              </a:ext>
            </a:extLst>
          </p:cNvPr>
          <p:cNvGrpSpPr/>
          <p:nvPr/>
        </p:nvGrpSpPr>
        <p:grpSpPr>
          <a:xfrm>
            <a:off x="8183604" y="2171406"/>
            <a:ext cx="1049180" cy="876932"/>
            <a:chOff x="1413393" y="4931584"/>
            <a:chExt cx="1011737" cy="845636"/>
          </a:xfrm>
        </p:grpSpPr>
        <p:pic>
          <p:nvPicPr>
            <p:cNvPr id="2081" name="Picture 8" descr="Google Cloud Storage Connection – BlueConic Help Center">
              <a:extLst>
                <a:ext uri="{FF2B5EF4-FFF2-40B4-BE49-F238E27FC236}">
                  <a16:creationId xmlns:a16="http://schemas.microsoft.com/office/drawing/2014/main" id="{A836A9CB-3AF6-E404-AB4E-4CDABB607F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08089" y="4931584"/>
              <a:ext cx="622346" cy="6223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82" name="TextBox 2081">
              <a:extLst>
                <a:ext uri="{FF2B5EF4-FFF2-40B4-BE49-F238E27FC236}">
                  <a16:creationId xmlns:a16="http://schemas.microsoft.com/office/drawing/2014/main" id="{F7990D2C-B2FD-2698-70B2-6EC136566BFC}"/>
                </a:ext>
              </a:extLst>
            </p:cNvPr>
            <p:cNvSpPr txBox="1"/>
            <p:nvPr/>
          </p:nvSpPr>
          <p:spPr>
            <a:xfrm>
              <a:off x="1413393" y="5469445"/>
              <a:ext cx="101173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GCS buckets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83" name="Picture 14" descr="Files Csv Icon | Windows 8 Iconpack | Icons8">
            <a:extLst>
              <a:ext uri="{FF2B5EF4-FFF2-40B4-BE49-F238E27FC236}">
                <a16:creationId xmlns:a16="http://schemas.microsoft.com/office/drawing/2014/main" id="{1232B271-4355-B03C-462B-963D206545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1314" y="3104540"/>
            <a:ext cx="553748" cy="55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84" name="Straight Arrow Connector 2083">
            <a:extLst>
              <a:ext uri="{FF2B5EF4-FFF2-40B4-BE49-F238E27FC236}">
                <a16:creationId xmlns:a16="http://schemas.microsoft.com/office/drawing/2014/main" id="{E3A84AA0-30C2-41C1-FCEE-9E0679299126}"/>
              </a:ext>
            </a:extLst>
          </p:cNvPr>
          <p:cNvCxnSpPr>
            <a:cxnSpLocks/>
            <a:stCxn id="897" idx="3"/>
            <a:endCxn id="2095" idx="1"/>
          </p:cNvCxnSpPr>
          <p:nvPr/>
        </p:nvCxnSpPr>
        <p:spPr>
          <a:xfrm flipV="1">
            <a:off x="6715073" y="5059299"/>
            <a:ext cx="1454957" cy="2796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88" name="TextBox 2087">
            <a:extLst>
              <a:ext uri="{FF2B5EF4-FFF2-40B4-BE49-F238E27FC236}">
                <a16:creationId xmlns:a16="http://schemas.microsoft.com/office/drawing/2014/main" id="{6BC54A4B-3CA5-5E50-489D-9C258E1064B1}"/>
              </a:ext>
            </a:extLst>
          </p:cNvPr>
          <p:cNvSpPr txBox="1"/>
          <p:nvPr/>
        </p:nvSpPr>
        <p:spPr>
          <a:xfrm>
            <a:off x="8047551" y="3805359"/>
            <a:ext cx="701899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Macro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9" name="TextBox 2088">
            <a:extLst>
              <a:ext uri="{FF2B5EF4-FFF2-40B4-BE49-F238E27FC236}">
                <a16:creationId xmlns:a16="http://schemas.microsoft.com/office/drawing/2014/main" id="{12965248-AF29-8D45-09E4-9683646EBD47}"/>
              </a:ext>
            </a:extLst>
          </p:cNvPr>
          <p:cNvSpPr txBox="1"/>
          <p:nvPr/>
        </p:nvSpPr>
        <p:spPr>
          <a:xfrm>
            <a:off x="6967701" y="4028012"/>
            <a:ext cx="2137175" cy="276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 defTabSz="914400"/>
            <a:r>
              <a:rPr lang="en-US" sz="1200" b="1" dirty="0" err="1"/>
              <a:t>unload_table_to_gcs</a:t>
            </a:r>
            <a:endParaRPr lang="en-US" sz="1200" b="1" dirty="0"/>
          </a:p>
        </p:txBody>
      </p:sp>
      <p:cxnSp>
        <p:nvCxnSpPr>
          <p:cNvPr id="2090" name="Straight Arrow Connector 2089">
            <a:extLst>
              <a:ext uri="{FF2B5EF4-FFF2-40B4-BE49-F238E27FC236}">
                <a16:creationId xmlns:a16="http://schemas.microsoft.com/office/drawing/2014/main" id="{70219637-3EE8-A5C2-41A5-19336CE13089}"/>
              </a:ext>
            </a:extLst>
          </p:cNvPr>
          <p:cNvCxnSpPr>
            <a:cxnSpLocks/>
          </p:cNvCxnSpPr>
          <p:nvPr/>
        </p:nvCxnSpPr>
        <p:spPr>
          <a:xfrm>
            <a:off x="4986942" y="3710003"/>
            <a:ext cx="465656" cy="0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2094" name="Group 2093">
            <a:extLst>
              <a:ext uri="{FF2B5EF4-FFF2-40B4-BE49-F238E27FC236}">
                <a16:creationId xmlns:a16="http://schemas.microsoft.com/office/drawing/2014/main" id="{20DBA857-C309-E0E8-D180-D3EE381F499F}"/>
              </a:ext>
            </a:extLst>
          </p:cNvPr>
          <p:cNvGrpSpPr/>
          <p:nvPr/>
        </p:nvGrpSpPr>
        <p:grpSpPr>
          <a:xfrm>
            <a:off x="7540909" y="4775220"/>
            <a:ext cx="1832524" cy="853962"/>
            <a:chOff x="858386" y="4760295"/>
            <a:chExt cx="1832524" cy="853962"/>
          </a:xfrm>
        </p:grpSpPr>
        <p:pic>
          <p:nvPicPr>
            <p:cNvPr id="2095" name="Picture 18" descr="Sql file - Free interface icons">
              <a:extLst>
                <a:ext uri="{FF2B5EF4-FFF2-40B4-BE49-F238E27FC236}">
                  <a16:creationId xmlns:a16="http://schemas.microsoft.com/office/drawing/2014/main" id="{1554D351-6970-F173-4661-AA686DDA15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7507" y="4760295"/>
              <a:ext cx="568158" cy="568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96" name="TextBox 2095">
              <a:extLst>
                <a:ext uri="{FF2B5EF4-FFF2-40B4-BE49-F238E27FC236}">
                  <a16:creationId xmlns:a16="http://schemas.microsoft.com/office/drawing/2014/main" id="{AEBC8F5E-EB54-C665-C390-AAF165DF4A09}"/>
                </a:ext>
              </a:extLst>
            </p:cNvPr>
            <p:cNvSpPr txBox="1"/>
            <p:nvPr/>
          </p:nvSpPr>
          <p:spPr>
            <a:xfrm>
              <a:off x="858386" y="5306482"/>
              <a:ext cx="1832524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1400" b="1" dirty="0"/>
                <a:t>marts model </a:t>
              </a:r>
              <a:r>
                <a:rPr kumimoji="0" lang="en-US" sz="14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SQL</a:t>
              </a:r>
            </a:p>
          </p:txBody>
        </p:sp>
      </p:grpSp>
      <p:sp>
        <p:nvSpPr>
          <p:cNvPr id="2097" name="TextBox 2096">
            <a:extLst>
              <a:ext uri="{FF2B5EF4-FFF2-40B4-BE49-F238E27FC236}">
                <a16:creationId xmlns:a16="http://schemas.microsoft.com/office/drawing/2014/main" id="{D257F6FE-B957-510A-DDF8-DD6438A7DD50}"/>
              </a:ext>
            </a:extLst>
          </p:cNvPr>
          <p:cNvSpPr txBox="1"/>
          <p:nvPr/>
        </p:nvSpPr>
        <p:spPr>
          <a:xfrm>
            <a:off x="7441064" y="5553718"/>
            <a:ext cx="2137175" cy="276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 defTabSz="914400"/>
            <a:r>
              <a:rPr lang="en-US" sz="1200" b="1" dirty="0" err="1"/>
              <a:t>dim_contacts</a:t>
            </a:r>
            <a:endParaRPr lang="en-US" sz="1200" b="1" dirty="0"/>
          </a:p>
        </p:txBody>
      </p:sp>
      <p:cxnSp>
        <p:nvCxnSpPr>
          <p:cNvPr id="2099" name="Straight Arrow Connector 2098">
            <a:extLst>
              <a:ext uri="{FF2B5EF4-FFF2-40B4-BE49-F238E27FC236}">
                <a16:creationId xmlns:a16="http://schemas.microsoft.com/office/drawing/2014/main" id="{AA17EAD2-8662-1122-F82C-D56F68F74B08}"/>
              </a:ext>
            </a:extLst>
          </p:cNvPr>
          <p:cNvCxnSpPr>
            <a:cxnSpLocks/>
            <a:stCxn id="2095" idx="3"/>
            <a:endCxn id="2083" idx="2"/>
          </p:cNvCxnSpPr>
          <p:nvPr/>
        </p:nvCxnSpPr>
        <p:spPr>
          <a:xfrm flipV="1">
            <a:off x="8738188" y="3658288"/>
            <a:ext cx="0" cy="1401011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04" name="object 80">
            <a:extLst>
              <a:ext uri="{FF2B5EF4-FFF2-40B4-BE49-F238E27FC236}">
                <a16:creationId xmlns:a16="http://schemas.microsoft.com/office/drawing/2014/main" id="{85C87E9F-8F94-68DD-C8AE-583957BC7670}"/>
              </a:ext>
            </a:extLst>
          </p:cNvPr>
          <p:cNvSpPr txBox="1"/>
          <p:nvPr/>
        </p:nvSpPr>
        <p:spPr>
          <a:xfrm>
            <a:off x="2918959" y="2330970"/>
            <a:ext cx="3311103" cy="628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indent="9525" algn="ctr">
              <a:spcBef>
                <a:spcPts val="75"/>
              </a:spcBef>
              <a:defRPr sz="1000" b="1" i="1">
                <a:solidFill>
                  <a:srgbClr val="F36050"/>
                </a:solidFill>
                <a:latin typeface="Poppins-SemiBoldItalic"/>
                <a:ea typeface="Poppins-SemiBoldItalic"/>
                <a:cs typeface="Poppins-SemiBoldItalic"/>
                <a:sym typeface="Poppins-SemiBoldItalic"/>
              </a:defRP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dbt Job Orchestrator:</a:t>
            </a:r>
          </a:p>
          <a:p>
            <a:pPr indent="9525" algn="ctr">
              <a:spcBef>
                <a:spcPts val="75"/>
              </a:spcBef>
              <a:defRPr sz="1000" b="1" i="1">
                <a:solidFill>
                  <a:srgbClr val="F36050"/>
                </a:solidFill>
                <a:latin typeface="Poppins-SemiBoldItalic"/>
                <a:ea typeface="Poppins-SemiBoldItalic"/>
                <a:cs typeface="Poppins-SemiBoldItalic"/>
                <a:sym typeface="Poppins-SemiBoldItalic"/>
              </a:defRP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dev-build-all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05" name="Straight Arrow Connector 2104">
            <a:extLst>
              <a:ext uri="{FF2B5EF4-FFF2-40B4-BE49-F238E27FC236}">
                <a16:creationId xmlns:a16="http://schemas.microsoft.com/office/drawing/2014/main" id="{344DAC31-ACB0-0B97-9955-BD241910A9DF}"/>
              </a:ext>
            </a:extLst>
          </p:cNvPr>
          <p:cNvCxnSpPr>
            <a:cxnSpLocks/>
          </p:cNvCxnSpPr>
          <p:nvPr/>
        </p:nvCxnSpPr>
        <p:spPr>
          <a:xfrm>
            <a:off x="1244409" y="2642857"/>
            <a:ext cx="6925621" cy="0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08201328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object 83"/>
          <p:cNvSpPr txBox="1">
            <a:spLocks noGrp="1"/>
          </p:cNvSpPr>
          <p:nvPr>
            <p:ph type="title"/>
          </p:nvPr>
        </p:nvSpPr>
        <p:spPr>
          <a:xfrm>
            <a:off x="2497062" y="428932"/>
            <a:ext cx="4149875" cy="88773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400154" marR="3276" indent="-391963" algn="ctr" defTabSz="589788">
              <a:defRPr sz="3268"/>
            </a:pPr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Python Matching</a:t>
            </a:r>
            <a:b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&amp; Merging</a:t>
            </a:r>
            <a:b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</a:br>
            <a:b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+</a:t>
            </a:r>
            <a:b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</a:br>
            <a:endParaRPr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grpSp>
        <p:nvGrpSpPr>
          <p:cNvPr id="945" name="Group"/>
          <p:cNvGrpSpPr/>
          <p:nvPr/>
        </p:nvGrpSpPr>
        <p:grpSpPr>
          <a:xfrm>
            <a:off x="2649316" y="266727"/>
            <a:ext cx="269643" cy="279780"/>
            <a:chOff x="0" y="0"/>
            <a:chExt cx="359522" cy="373038"/>
          </a:xfrm>
        </p:grpSpPr>
        <p:sp>
          <p:nvSpPr>
            <p:cNvPr id="937" name="object 84"/>
            <p:cNvSpPr/>
            <p:nvPr/>
          </p:nvSpPr>
          <p:spPr>
            <a:xfrm>
              <a:off x="296898" y="0"/>
              <a:ext cx="62625" cy="1621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70" y="0"/>
                  </a:moveTo>
                  <a:lnTo>
                    <a:pt x="4139" y="223"/>
                  </a:lnTo>
                  <a:lnTo>
                    <a:pt x="3679" y="585"/>
                  </a:lnTo>
                  <a:lnTo>
                    <a:pt x="4529" y="1565"/>
                  </a:lnTo>
                  <a:lnTo>
                    <a:pt x="3885" y="2001"/>
                  </a:lnTo>
                  <a:lnTo>
                    <a:pt x="0" y="4340"/>
                  </a:lnTo>
                  <a:lnTo>
                    <a:pt x="2181" y="6859"/>
                  </a:lnTo>
                  <a:lnTo>
                    <a:pt x="8932" y="7825"/>
                  </a:lnTo>
                  <a:lnTo>
                    <a:pt x="10123" y="8021"/>
                  </a:lnTo>
                  <a:lnTo>
                    <a:pt x="11244" y="9313"/>
                  </a:lnTo>
                  <a:lnTo>
                    <a:pt x="10600" y="9748"/>
                  </a:lnTo>
                  <a:lnTo>
                    <a:pt x="6711" y="12087"/>
                  </a:lnTo>
                  <a:lnTo>
                    <a:pt x="8892" y="14604"/>
                  </a:lnTo>
                  <a:lnTo>
                    <a:pt x="15643" y="15568"/>
                  </a:lnTo>
                  <a:lnTo>
                    <a:pt x="16834" y="15764"/>
                  </a:lnTo>
                  <a:lnTo>
                    <a:pt x="17951" y="17053"/>
                  </a:lnTo>
                  <a:lnTo>
                    <a:pt x="17307" y="17488"/>
                  </a:lnTo>
                  <a:lnTo>
                    <a:pt x="13417" y="19826"/>
                  </a:lnTo>
                  <a:lnTo>
                    <a:pt x="14797" y="21419"/>
                  </a:lnTo>
                  <a:lnTo>
                    <a:pt x="15726" y="21600"/>
                  </a:lnTo>
                  <a:lnTo>
                    <a:pt x="17456" y="21377"/>
                  </a:lnTo>
                  <a:lnTo>
                    <a:pt x="17916" y="21017"/>
                  </a:lnTo>
                  <a:lnTo>
                    <a:pt x="17066" y="20037"/>
                  </a:lnTo>
                  <a:lnTo>
                    <a:pt x="17710" y="19602"/>
                  </a:lnTo>
                  <a:lnTo>
                    <a:pt x="21600" y="17265"/>
                  </a:lnTo>
                  <a:lnTo>
                    <a:pt x="19419" y="14748"/>
                  </a:lnTo>
                  <a:lnTo>
                    <a:pt x="12668" y="13784"/>
                  </a:lnTo>
                  <a:lnTo>
                    <a:pt x="11477" y="13589"/>
                  </a:lnTo>
                  <a:lnTo>
                    <a:pt x="10360" y="12299"/>
                  </a:lnTo>
                  <a:lnTo>
                    <a:pt x="11004" y="11862"/>
                  </a:lnTo>
                  <a:lnTo>
                    <a:pt x="14893" y="9523"/>
                  </a:lnTo>
                  <a:lnTo>
                    <a:pt x="12712" y="7006"/>
                  </a:lnTo>
                  <a:lnTo>
                    <a:pt x="5962" y="6040"/>
                  </a:lnTo>
                  <a:lnTo>
                    <a:pt x="4766" y="5844"/>
                  </a:lnTo>
                  <a:lnTo>
                    <a:pt x="3644" y="4550"/>
                  </a:lnTo>
                  <a:lnTo>
                    <a:pt x="4293" y="4115"/>
                  </a:lnTo>
                  <a:lnTo>
                    <a:pt x="8178" y="1776"/>
                  </a:lnTo>
                  <a:lnTo>
                    <a:pt x="6798" y="181"/>
                  </a:lnTo>
                  <a:lnTo>
                    <a:pt x="5870" y="0"/>
                  </a:lnTo>
                  <a:close/>
                </a:path>
              </a:pathLst>
            </a:custGeom>
            <a:solidFill>
              <a:srgbClr val="F1452F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38" name="object 85"/>
            <p:cNvSpPr/>
            <p:nvPr/>
          </p:nvSpPr>
          <p:spPr>
            <a:xfrm>
              <a:off x="89556" y="102456"/>
              <a:ext cx="117412" cy="122327"/>
            </a:xfrm>
            <a:prstGeom prst="rect">
              <a:avLst/>
            </a:prstGeom>
            <a:blipFill rotWithShape="1">
              <a:blip r:embed="rId3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grpSp>
          <p:nvGrpSpPr>
            <p:cNvPr id="944" name="object 86"/>
            <p:cNvGrpSpPr/>
            <p:nvPr/>
          </p:nvGrpSpPr>
          <p:grpSpPr>
            <a:xfrm>
              <a:off x="0" y="318453"/>
              <a:ext cx="158204" cy="54586"/>
              <a:chOff x="0" y="0"/>
              <a:chExt cx="158203" cy="54585"/>
            </a:xfrm>
          </p:grpSpPr>
          <p:sp>
            <p:nvSpPr>
              <p:cNvPr id="939" name="Shape"/>
              <p:cNvSpPr/>
              <p:nvPr/>
            </p:nvSpPr>
            <p:spPr>
              <a:xfrm>
                <a:off x="120180" y="29375"/>
                <a:ext cx="38024" cy="252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523" y="0"/>
                    </a:moveTo>
                    <a:lnTo>
                      <a:pt x="0" y="0"/>
                    </a:lnTo>
                    <a:lnTo>
                      <a:pt x="5750" y="1457"/>
                    </a:lnTo>
                    <a:lnTo>
                      <a:pt x="6854" y="4189"/>
                    </a:lnTo>
                    <a:lnTo>
                      <a:pt x="8614" y="8933"/>
                    </a:lnTo>
                    <a:lnTo>
                      <a:pt x="12704" y="19837"/>
                    </a:lnTo>
                    <a:lnTo>
                      <a:pt x="19717" y="21600"/>
                    </a:lnTo>
                    <a:lnTo>
                      <a:pt x="21110" y="20099"/>
                    </a:lnTo>
                    <a:lnTo>
                      <a:pt x="21600" y="15659"/>
                    </a:lnTo>
                    <a:lnTo>
                      <a:pt x="20597" y="13493"/>
                    </a:lnTo>
                    <a:lnTo>
                      <a:pt x="19125" y="13167"/>
                    </a:lnTo>
                    <a:lnTo>
                      <a:pt x="16290" y="12427"/>
                    </a:lnTo>
                    <a:lnTo>
                      <a:pt x="15128" y="9728"/>
                    </a:lnTo>
                    <a:lnTo>
                      <a:pt x="11523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0" name="Shape"/>
              <p:cNvSpPr/>
              <p:nvPr/>
            </p:nvSpPr>
            <p:spPr>
              <a:xfrm>
                <a:off x="59778" y="19189"/>
                <a:ext cx="53392" cy="264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217" y="0"/>
                    </a:moveTo>
                    <a:lnTo>
                      <a:pt x="0" y="0"/>
                    </a:lnTo>
                    <a:lnTo>
                      <a:pt x="4080" y="1422"/>
                    </a:lnTo>
                    <a:lnTo>
                      <a:pt x="4881" y="3997"/>
                    </a:lnTo>
                    <a:lnTo>
                      <a:pt x="7462" y="13276"/>
                    </a:lnTo>
                    <a:lnTo>
                      <a:pt x="9053" y="18901"/>
                    </a:lnTo>
                    <a:lnTo>
                      <a:pt x="16960" y="21600"/>
                    </a:lnTo>
                    <a:lnTo>
                      <a:pt x="21600" y="13244"/>
                    </a:lnTo>
                    <a:lnTo>
                      <a:pt x="15661" y="13244"/>
                    </a:lnTo>
                    <a:lnTo>
                      <a:pt x="11602" y="11854"/>
                    </a:lnTo>
                    <a:lnTo>
                      <a:pt x="10780" y="9279"/>
                    </a:lnTo>
                    <a:lnTo>
                      <a:pt x="8217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1" name="Shape"/>
              <p:cNvSpPr/>
              <p:nvPr/>
            </p:nvSpPr>
            <p:spPr>
              <a:xfrm>
                <a:off x="0" y="0"/>
                <a:ext cx="52743" cy="354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2" y="0"/>
                    </a:moveTo>
                    <a:lnTo>
                      <a:pt x="343" y="1068"/>
                    </a:lnTo>
                    <a:lnTo>
                      <a:pt x="0" y="4242"/>
                    </a:lnTo>
                    <a:lnTo>
                      <a:pt x="733" y="5775"/>
                    </a:lnTo>
                    <a:lnTo>
                      <a:pt x="1779" y="6008"/>
                    </a:lnTo>
                    <a:lnTo>
                      <a:pt x="3875" y="6557"/>
                    </a:lnTo>
                    <a:lnTo>
                      <a:pt x="4676" y="8477"/>
                    </a:lnTo>
                    <a:lnTo>
                      <a:pt x="8852" y="19594"/>
                    </a:lnTo>
                    <a:lnTo>
                      <a:pt x="16903" y="21600"/>
                    </a:lnTo>
                    <a:lnTo>
                      <a:pt x="21600" y="15367"/>
                    </a:lnTo>
                    <a:lnTo>
                      <a:pt x="15583" y="15367"/>
                    </a:lnTo>
                    <a:lnTo>
                      <a:pt x="11442" y="14338"/>
                    </a:lnTo>
                    <a:lnTo>
                      <a:pt x="10631" y="12394"/>
                    </a:lnTo>
                    <a:lnTo>
                      <a:pt x="8027" y="5473"/>
                    </a:lnTo>
                    <a:lnTo>
                      <a:pt x="6465" y="1285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2" name="Shape"/>
              <p:cNvSpPr/>
              <p:nvPr/>
            </p:nvSpPr>
            <p:spPr>
              <a:xfrm>
                <a:off x="98488" y="19164"/>
                <a:ext cx="41978" cy="162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508" y="0"/>
                    </a:moveTo>
                    <a:lnTo>
                      <a:pt x="1503" y="18491"/>
                    </a:lnTo>
                    <a:lnTo>
                      <a:pt x="0" y="21600"/>
                    </a:lnTo>
                    <a:lnTo>
                      <a:pt x="7554" y="21600"/>
                    </a:lnTo>
                    <a:lnTo>
                      <a:pt x="9659" y="16716"/>
                    </a:lnTo>
                    <a:lnTo>
                      <a:pt x="11162" y="13590"/>
                    </a:lnTo>
                    <a:lnTo>
                      <a:pt x="21600" y="13590"/>
                    </a:lnTo>
                    <a:lnTo>
                      <a:pt x="20748" y="9651"/>
                    </a:lnTo>
                    <a:lnTo>
                      <a:pt x="17219" y="4056"/>
                    </a:lnTo>
                    <a:lnTo>
                      <a:pt x="16011" y="2823"/>
                    </a:lnTo>
                    <a:lnTo>
                      <a:pt x="950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3" name="Shape"/>
              <p:cNvSpPr/>
              <p:nvPr/>
            </p:nvSpPr>
            <p:spPr>
              <a:xfrm>
                <a:off x="38049" y="8978"/>
                <a:ext cx="42041" cy="162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500" y="0"/>
                    </a:moveTo>
                    <a:lnTo>
                      <a:pt x="1507" y="18474"/>
                    </a:lnTo>
                    <a:lnTo>
                      <a:pt x="0" y="21600"/>
                    </a:lnTo>
                    <a:lnTo>
                      <a:pt x="7549" y="21600"/>
                    </a:lnTo>
                    <a:lnTo>
                      <a:pt x="9657" y="16732"/>
                    </a:lnTo>
                    <a:lnTo>
                      <a:pt x="11164" y="13589"/>
                    </a:lnTo>
                    <a:lnTo>
                      <a:pt x="21600" y="13589"/>
                    </a:lnTo>
                    <a:lnTo>
                      <a:pt x="19627" y="4429"/>
                    </a:lnTo>
                    <a:lnTo>
                      <a:pt x="9500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</p:grpSp>
      </p:grpSp>
      <p:grpSp>
        <p:nvGrpSpPr>
          <p:cNvPr id="954" name="Group"/>
          <p:cNvGrpSpPr/>
          <p:nvPr/>
        </p:nvGrpSpPr>
        <p:grpSpPr>
          <a:xfrm>
            <a:off x="5841527" y="1272716"/>
            <a:ext cx="252821" cy="290710"/>
            <a:chOff x="0" y="0"/>
            <a:chExt cx="337093" cy="387611"/>
          </a:xfrm>
        </p:grpSpPr>
        <p:sp>
          <p:nvSpPr>
            <p:cNvPr id="946" name="object 87"/>
            <p:cNvSpPr/>
            <p:nvPr/>
          </p:nvSpPr>
          <p:spPr>
            <a:xfrm>
              <a:off x="0" y="229306"/>
              <a:ext cx="72429" cy="158306"/>
            </a:xfrm>
            <a:prstGeom prst="rect">
              <a:avLst/>
            </a:prstGeom>
            <a:blipFill rotWithShape="1">
              <a:blip r:embed="rId4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47" name="object 88"/>
            <p:cNvSpPr/>
            <p:nvPr/>
          </p:nvSpPr>
          <p:spPr>
            <a:xfrm>
              <a:off x="142229" y="152227"/>
              <a:ext cx="128639" cy="110694"/>
            </a:xfrm>
            <a:prstGeom prst="rect">
              <a:avLst/>
            </a:prstGeom>
            <a:blipFill rotWithShape="1">
              <a:blip r:embed="rId5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grpSp>
          <p:nvGrpSpPr>
            <p:cNvPr id="953" name="object 89"/>
            <p:cNvGrpSpPr/>
            <p:nvPr/>
          </p:nvGrpSpPr>
          <p:grpSpPr>
            <a:xfrm>
              <a:off x="175586" y="0"/>
              <a:ext cx="161508" cy="38443"/>
              <a:chOff x="0" y="0"/>
              <a:chExt cx="161507" cy="38442"/>
            </a:xfrm>
          </p:grpSpPr>
          <p:sp>
            <p:nvSpPr>
              <p:cNvPr id="948" name="Shape"/>
              <p:cNvSpPr/>
              <p:nvPr/>
            </p:nvSpPr>
            <p:spPr>
              <a:xfrm>
                <a:off x="121756" y="17005"/>
                <a:ext cx="39752" cy="214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788" y="0"/>
                    </a:moveTo>
                    <a:lnTo>
                      <a:pt x="0" y="0"/>
                    </a:lnTo>
                    <a:lnTo>
                      <a:pt x="5555" y="627"/>
                    </a:lnTo>
                    <a:lnTo>
                      <a:pt x="6811" y="3608"/>
                    </a:lnTo>
                    <a:lnTo>
                      <a:pt x="13339" y="20794"/>
                    </a:lnTo>
                    <a:lnTo>
                      <a:pt x="20206" y="21600"/>
                    </a:lnTo>
                    <a:lnTo>
                      <a:pt x="21434" y="19579"/>
                    </a:lnTo>
                    <a:lnTo>
                      <a:pt x="21531" y="16930"/>
                    </a:lnTo>
                    <a:lnTo>
                      <a:pt x="21600" y="14281"/>
                    </a:lnTo>
                    <a:lnTo>
                      <a:pt x="20489" y="11952"/>
                    </a:lnTo>
                    <a:lnTo>
                      <a:pt x="19081" y="11836"/>
                    </a:lnTo>
                    <a:lnTo>
                      <a:pt x="16272" y="11466"/>
                    </a:lnTo>
                    <a:lnTo>
                      <a:pt x="15030" y="8522"/>
                    </a:lnTo>
                    <a:lnTo>
                      <a:pt x="1178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9" name="Shape"/>
              <p:cNvSpPr/>
              <p:nvPr/>
            </p:nvSpPr>
            <p:spPr>
              <a:xfrm>
                <a:off x="60579" y="13181"/>
                <a:ext cx="53416" cy="218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765" y="0"/>
                    </a:moveTo>
                    <a:lnTo>
                      <a:pt x="0" y="0"/>
                    </a:lnTo>
                    <a:lnTo>
                      <a:pt x="4109" y="639"/>
                    </a:lnTo>
                    <a:lnTo>
                      <a:pt x="5058" y="3521"/>
                    </a:lnTo>
                    <a:lnTo>
                      <a:pt x="9922" y="20360"/>
                    </a:lnTo>
                    <a:lnTo>
                      <a:pt x="17985" y="21600"/>
                    </a:lnTo>
                    <a:lnTo>
                      <a:pt x="21600" y="11902"/>
                    </a:lnTo>
                    <a:lnTo>
                      <a:pt x="16254" y="11902"/>
                    </a:lnTo>
                    <a:lnTo>
                      <a:pt x="12125" y="11251"/>
                    </a:lnTo>
                    <a:lnTo>
                      <a:pt x="11196" y="8357"/>
                    </a:lnTo>
                    <a:lnTo>
                      <a:pt x="9701" y="3245"/>
                    </a:lnTo>
                    <a:lnTo>
                      <a:pt x="8765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0" name="Shape"/>
              <p:cNvSpPr/>
              <p:nvPr/>
            </p:nvSpPr>
            <p:spPr>
              <a:xfrm>
                <a:off x="0" y="0"/>
                <a:ext cx="52822" cy="312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8" y="0"/>
                    </a:moveTo>
                    <a:lnTo>
                      <a:pt x="94" y="1377"/>
                    </a:lnTo>
                    <a:lnTo>
                      <a:pt x="22" y="3176"/>
                    </a:lnTo>
                    <a:lnTo>
                      <a:pt x="0" y="5071"/>
                    </a:lnTo>
                    <a:lnTo>
                      <a:pt x="790" y="6615"/>
                    </a:lnTo>
                    <a:lnTo>
                      <a:pt x="1859" y="6694"/>
                    </a:lnTo>
                    <a:lnTo>
                      <a:pt x="3927" y="6913"/>
                    </a:lnTo>
                    <a:lnTo>
                      <a:pt x="4898" y="8940"/>
                    </a:lnTo>
                    <a:lnTo>
                      <a:pt x="8762" y="18196"/>
                    </a:lnTo>
                    <a:lnTo>
                      <a:pt x="11732" y="20582"/>
                    </a:lnTo>
                    <a:lnTo>
                      <a:pt x="12724" y="21056"/>
                    </a:lnTo>
                    <a:lnTo>
                      <a:pt x="17954" y="21600"/>
                    </a:lnTo>
                    <a:lnTo>
                      <a:pt x="21600" y="14809"/>
                    </a:lnTo>
                    <a:lnTo>
                      <a:pt x="16209" y="14809"/>
                    </a:lnTo>
                    <a:lnTo>
                      <a:pt x="12023" y="14371"/>
                    </a:lnTo>
                    <a:lnTo>
                      <a:pt x="11093" y="12326"/>
                    </a:lnTo>
                    <a:lnTo>
                      <a:pt x="8007" y="4957"/>
                    </a:lnTo>
                    <a:lnTo>
                      <a:pt x="6123" y="526"/>
                    </a:lnTo>
                    <a:lnTo>
                      <a:pt x="101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1" name="Shape"/>
              <p:cNvSpPr/>
              <p:nvPr/>
            </p:nvSpPr>
            <p:spPr>
              <a:xfrm>
                <a:off x="100775" y="7174"/>
                <a:ext cx="42676" cy="180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53" y="0"/>
                    </a:moveTo>
                    <a:lnTo>
                      <a:pt x="3516" y="12841"/>
                    </a:lnTo>
                    <a:lnTo>
                      <a:pt x="1350" y="18443"/>
                    </a:lnTo>
                    <a:lnTo>
                      <a:pt x="0" y="21600"/>
                    </a:lnTo>
                    <a:lnTo>
                      <a:pt x="6691" y="21600"/>
                    </a:lnTo>
                    <a:lnTo>
                      <a:pt x="9270" y="14906"/>
                    </a:lnTo>
                    <a:lnTo>
                      <a:pt x="10620" y="11749"/>
                    </a:lnTo>
                    <a:lnTo>
                      <a:pt x="21600" y="11749"/>
                    </a:lnTo>
                    <a:lnTo>
                      <a:pt x="18526" y="1457"/>
                    </a:lnTo>
                    <a:lnTo>
                      <a:pt x="8453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2" name="Shape"/>
              <p:cNvSpPr/>
              <p:nvPr/>
            </p:nvSpPr>
            <p:spPr>
              <a:xfrm>
                <a:off x="39637" y="3351"/>
                <a:ext cx="42620" cy="180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51" y="0"/>
                    </a:moveTo>
                    <a:lnTo>
                      <a:pt x="1352" y="18446"/>
                    </a:lnTo>
                    <a:lnTo>
                      <a:pt x="0" y="21600"/>
                    </a:lnTo>
                    <a:lnTo>
                      <a:pt x="6682" y="21600"/>
                    </a:lnTo>
                    <a:lnTo>
                      <a:pt x="9263" y="14896"/>
                    </a:lnTo>
                    <a:lnTo>
                      <a:pt x="10614" y="11741"/>
                    </a:lnTo>
                    <a:lnTo>
                      <a:pt x="21600" y="11741"/>
                    </a:lnTo>
                    <a:lnTo>
                      <a:pt x="18480" y="1487"/>
                    </a:lnTo>
                    <a:lnTo>
                      <a:pt x="8451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</p:grpSp>
      </p:grpSp>
      <p:pic>
        <p:nvPicPr>
          <p:cNvPr id="955" name="pattern-plus.png" descr="pattern-plus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7647" y="65766"/>
            <a:ext cx="2299946" cy="19449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4" name="Picture 6" descr="dbt Logo PNG Vector (SVG) Free Download">
            <a:extLst>
              <a:ext uri="{FF2B5EF4-FFF2-40B4-BE49-F238E27FC236}">
                <a16:creationId xmlns:a16="http://schemas.microsoft.com/office/drawing/2014/main" id="{266BD494-5DBD-1D89-5E2F-FC67A1DDC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3570" y="266727"/>
            <a:ext cx="119267" cy="4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2029B31E-2147-FEAF-6128-6C390E8C2271}"/>
              </a:ext>
            </a:extLst>
          </p:cNvPr>
          <p:cNvSpPr txBox="1"/>
          <p:nvPr/>
        </p:nvSpPr>
        <p:spPr>
          <a:xfrm>
            <a:off x="-2540905" y="3666569"/>
            <a:ext cx="150290" cy="18158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contacts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74" name="Picture 2" descr="dbt Logo PNG Vector (SVG) Free Download">
            <a:extLst>
              <a:ext uri="{FF2B5EF4-FFF2-40B4-BE49-F238E27FC236}">
                <a16:creationId xmlns:a16="http://schemas.microsoft.com/office/drawing/2014/main" id="{AD576BE2-AE9F-1996-C1AA-483E058F9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196" y="1695503"/>
            <a:ext cx="1196856" cy="458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7" name="Picture 16">
            <a:extLst>
              <a:ext uri="{FF2B5EF4-FFF2-40B4-BE49-F238E27FC236}">
                <a16:creationId xmlns:a16="http://schemas.microsoft.com/office/drawing/2014/main" id="{B9B07CB6-EB12-E507-1B7E-FA9EE3DAB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5231" y="1657690"/>
            <a:ext cx="575618" cy="57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5" name="TextBox 914">
            <a:extLst>
              <a:ext uri="{FF2B5EF4-FFF2-40B4-BE49-F238E27FC236}">
                <a16:creationId xmlns:a16="http://schemas.microsoft.com/office/drawing/2014/main" id="{57DB2055-74E0-BC0A-BFC2-1F55326677C7}"/>
              </a:ext>
            </a:extLst>
          </p:cNvPr>
          <p:cNvSpPr txBox="1"/>
          <p:nvPr/>
        </p:nvSpPr>
        <p:spPr>
          <a:xfrm>
            <a:off x="82570" y="3038101"/>
            <a:ext cx="2224288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dirty="0"/>
              <a:t>int_contacts__</a:t>
            </a:r>
            <a:r>
              <a:rPr lang="en-US" sz="1200" b="1" dirty="0" err="1"/>
              <a:t>union_all</a:t>
            </a:r>
            <a:endParaRPr lang="en-US" sz="1200" b="1" dirty="0"/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/>
              <a:t>Union data</a:t>
            </a:r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/>
              <a:t>Lookup company/country</a:t>
            </a:r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/>
              <a:t>Basic pre-processing</a:t>
            </a:r>
          </a:p>
        </p:txBody>
      </p:sp>
      <p:pic>
        <p:nvPicPr>
          <p:cNvPr id="917" name="Picture 18" descr="Sql file - Free interface icons">
            <a:extLst>
              <a:ext uri="{FF2B5EF4-FFF2-40B4-BE49-F238E27FC236}">
                <a16:creationId xmlns:a16="http://schemas.microsoft.com/office/drawing/2014/main" id="{FCC1EEA7-ED7F-6A58-E044-C7291833F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18" y="5004285"/>
            <a:ext cx="568158" cy="568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4BC08F-393A-F1BA-F1CE-220681415130}"/>
              </a:ext>
            </a:extLst>
          </p:cNvPr>
          <p:cNvSpPr txBox="1"/>
          <p:nvPr/>
        </p:nvSpPr>
        <p:spPr>
          <a:xfrm>
            <a:off x="1937004" y="3038101"/>
            <a:ext cx="2351747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dirty="0"/>
              <a:t>int_matching__</a:t>
            </a:r>
            <a:r>
              <a:rPr lang="en-US" sz="1200" b="1" dirty="0" err="1"/>
              <a:t>enrich_contacts</a:t>
            </a:r>
            <a:endParaRPr lang="en-US" sz="1200" b="1" dirty="0"/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/>
              <a:t>Python </a:t>
            </a:r>
            <a:r>
              <a:rPr lang="en-US" sz="1200" dirty="0" err="1"/>
              <a:t>DataFrames</a:t>
            </a:r>
            <a:r>
              <a:rPr lang="en-US" sz="1200" dirty="0"/>
              <a:t> + libraries</a:t>
            </a:r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/>
              <a:t>Validate: email, phone, domain, IP address</a:t>
            </a:r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/>
              <a:t>Parse first/last name + first initial</a:t>
            </a:r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/>
              <a:t>Clean + phonetics (metaphones)</a:t>
            </a:r>
          </a:p>
        </p:txBody>
      </p:sp>
      <p:pic>
        <p:nvPicPr>
          <p:cNvPr id="10" name="Picture 16">
            <a:extLst>
              <a:ext uri="{FF2B5EF4-FFF2-40B4-BE49-F238E27FC236}">
                <a16:creationId xmlns:a16="http://schemas.microsoft.com/office/drawing/2014/main" id="{55B1BC22-0334-193F-DF4F-1D707AC43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7374" y="5004285"/>
            <a:ext cx="575618" cy="57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BC257D4-3FDB-E315-8BFD-96BF90FF60AD}"/>
              </a:ext>
            </a:extLst>
          </p:cNvPr>
          <p:cNvSpPr txBox="1"/>
          <p:nvPr/>
        </p:nvSpPr>
        <p:spPr>
          <a:xfrm>
            <a:off x="4323126" y="3038101"/>
            <a:ext cx="2394403" cy="15696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dirty="0"/>
              <a:t>int_matching__</a:t>
            </a:r>
            <a:r>
              <a:rPr lang="en-US" sz="1200" b="1" dirty="0" err="1"/>
              <a:t>match_contacts</a:t>
            </a:r>
            <a:endParaRPr lang="en-US" sz="1200" b="1" dirty="0"/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/>
              <a:t>Python </a:t>
            </a:r>
            <a:r>
              <a:rPr lang="en-US" sz="1200" dirty="0" err="1"/>
              <a:t>DataFrames</a:t>
            </a:r>
            <a:endParaRPr lang="en-US" sz="1200" dirty="0"/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 err="1"/>
              <a:t>recordlinkage</a:t>
            </a:r>
            <a:r>
              <a:rPr lang="en-US" sz="1200" dirty="0"/>
              <a:t> library:</a:t>
            </a:r>
          </a:p>
          <a:p>
            <a:pPr lvl="4" defTabSz="914400"/>
            <a:r>
              <a:rPr lang="en-US" sz="1200" dirty="0"/>
              <a:t>       - Index</a:t>
            </a:r>
          </a:p>
          <a:p>
            <a:pPr lvl="4" defTabSz="914400"/>
            <a:r>
              <a:rPr lang="en-US" sz="1200" dirty="0"/>
              <a:t>       - Compare (rules)</a:t>
            </a:r>
          </a:p>
          <a:p>
            <a:pPr lvl="4" defTabSz="914400"/>
            <a:r>
              <a:rPr lang="en-US" sz="1200" dirty="0"/>
              <a:t>       - Features</a:t>
            </a:r>
          </a:p>
          <a:p>
            <a:pPr lvl="4" defTabSz="914400"/>
            <a:r>
              <a:rPr lang="en-US" sz="1200" dirty="0"/>
              <a:t>       - Matches</a:t>
            </a:r>
          </a:p>
          <a:p>
            <a:pPr marL="171450" lvl="4" indent="-171450" defTabSz="914400">
              <a:buFont typeface="Arial" panose="020B0604020202020204" pitchFamily="34" charset="0"/>
              <a:buChar char="•"/>
            </a:pPr>
            <a:r>
              <a:rPr lang="en-US" sz="1200" dirty="0"/>
              <a:t>De-duplicate match pairs </a:t>
            </a:r>
            <a:r>
              <a:rPr lang="en-US" sz="1200" dirty="0">
                <a:sym typeface="Wingdings" pitchFamily="2" charset="2"/>
              </a:rPr>
              <a:t> array</a:t>
            </a:r>
            <a:endParaRPr 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06551A-3247-789D-3CBA-1F16DB9E72F8}"/>
              </a:ext>
            </a:extLst>
          </p:cNvPr>
          <p:cNvSpPr txBox="1"/>
          <p:nvPr/>
        </p:nvSpPr>
        <p:spPr>
          <a:xfrm>
            <a:off x="6749597" y="3038101"/>
            <a:ext cx="2394403" cy="19389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dirty="0"/>
              <a:t> int_matching__</a:t>
            </a:r>
            <a:r>
              <a:rPr lang="en-US" sz="1200" b="1" dirty="0" err="1"/>
              <a:t>deduped_contacts</a:t>
            </a:r>
            <a:endParaRPr lang="en-US" sz="1200" b="1" dirty="0"/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/>
              <a:t>Join enriched + merge keys</a:t>
            </a:r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/>
              <a:t>De-duplicate Contacts</a:t>
            </a:r>
          </a:p>
          <a:p>
            <a:pPr marL="171450" marR="0" indent="-1714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/>
              <a:t>Entity resolution</a:t>
            </a:r>
          </a:p>
          <a:p>
            <a:pPr lvl="4" defTabSz="914400"/>
            <a:r>
              <a:rPr lang="en-US" sz="1200" dirty="0"/>
              <a:t>       - Contact ID (first record)</a:t>
            </a:r>
          </a:p>
          <a:p>
            <a:pPr lvl="4" defTabSz="914400"/>
            <a:r>
              <a:rPr lang="en-US" sz="1200" dirty="0"/>
              <a:t>       - Latest record: name, etc.</a:t>
            </a:r>
          </a:p>
          <a:p>
            <a:pPr lvl="4" defTabSz="914400"/>
            <a:r>
              <a:rPr lang="en-US" sz="1200" dirty="0"/>
              <a:t>       - Latest valid email &amp; phone</a:t>
            </a:r>
          </a:p>
          <a:p>
            <a:pPr lvl="4" defTabSz="914400"/>
            <a:r>
              <a:rPr lang="en-US" sz="1200" dirty="0"/>
              <a:t>       - Latest </a:t>
            </a:r>
            <a:r>
              <a:rPr lang="en-US" sz="1200" dirty="0" err="1"/>
              <a:t>src</a:t>
            </a:r>
            <a:r>
              <a:rPr lang="en-US" sz="1200" dirty="0"/>
              <a:t> specific fields</a:t>
            </a:r>
          </a:p>
          <a:p>
            <a:pPr lvl="4" defTabSz="914400"/>
            <a:r>
              <a:rPr lang="en-US" sz="1200" dirty="0"/>
              <a:t>       - Company info lookup</a:t>
            </a:r>
          </a:p>
          <a:p>
            <a:pPr lvl="4" defTabSz="914400"/>
            <a:endParaRPr lang="en-US" sz="1200" dirty="0"/>
          </a:p>
        </p:txBody>
      </p:sp>
      <p:pic>
        <p:nvPicPr>
          <p:cNvPr id="14" name="Picture 16">
            <a:extLst>
              <a:ext uri="{FF2B5EF4-FFF2-40B4-BE49-F238E27FC236}">
                <a16:creationId xmlns:a16="http://schemas.microsoft.com/office/drawing/2014/main" id="{DCBA7228-A876-A795-60C2-9810CA661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815" y="5004285"/>
            <a:ext cx="575618" cy="57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8" descr="Sql file - Free interface icons">
            <a:extLst>
              <a:ext uri="{FF2B5EF4-FFF2-40B4-BE49-F238E27FC236}">
                <a16:creationId xmlns:a16="http://schemas.microsoft.com/office/drawing/2014/main" id="{1BC2E3B0-4437-5D91-D86A-7BAF88BCB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821" y="5004285"/>
            <a:ext cx="568158" cy="568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CD8B270-2BF0-F621-348F-BF0E273AF0F3}"/>
              </a:ext>
            </a:extLst>
          </p:cNvPr>
          <p:cNvCxnSpPr>
            <a:cxnSpLocks/>
            <a:stCxn id="917" idx="3"/>
            <a:endCxn id="10" idx="1"/>
          </p:cNvCxnSpPr>
          <p:nvPr/>
        </p:nvCxnSpPr>
        <p:spPr>
          <a:xfrm>
            <a:off x="1025976" y="5288364"/>
            <a:ext cx="1781398" cy="3730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137E5FF-1CF4-A537-140A-ABA1D11A54B2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>
            <a:off x="3382992" y="5292094"/>
            <a:ext cx="1691823" cy="0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3E2596-945C-527E-59F0-02C2F48F31E3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 flipV="1">
            <a:off x="5650433" y="5288364"/>
            <a:ext cx="1853388" cy="3730"/>
          </a:xfrm>
          <a:prstGeom prst="straightConnector1">
            <a:avLst/>
          </a:prstGeom>
          <a:noFill/>
          <a:ln w="25400" cap="flat">
            <a:solidFill>
              <a:srgbClr val="5C2CCE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CE1C60E-5ED7-AF15-6D9D-D35BCF8FF363}"/>
              </a:ext>
            </a:extLst>
          </p:cNvPr>
          <p:cNvSpPr txBox="1"/>
          <p:nvPr/>
        </p:nvSpPr>
        <p:spPr>
          <a:xfrm>
            <a:off x="874218" y="5856421"/>
            <a:ext cx="2125572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Normalize &amp; pre-process w/ common fields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A4DEF6F-0364-F1AF-76C9-72F377B4EF7C}"/>
              </a:ext>
            </a:extLst>
          </p:cNvPr>
          <p:cNvSpPr txBox="1"/>
          <p:nvPr/>
        </p:nvSpPr>
        <p:spPr>
          <a:xfrm>
            <a:off x="5734861" y="5856421"/>
            <a:ext cx="2125572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Match &amp; Merge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9E02AB8-DB68-D420-E70A-54C5223C69B6}"/>
              </a:ext>
            </a:extLst>
          </p:cNvPr>
          <p:cNvSpPr txBox="1"/>
          <p:nvPr/>
        </p:nvSpPr>
        <p:spPr>
          <a:xfrm>
            <a:off x="3381266" y="5856421"/>
            <a:ext cx="2125572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1" dirty="0"/>
              <a:t>Clean, Validate, &amp; Parse</a:t>
            </a: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625164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object 2"/>
          <p:cNvSpPr txBox="1">
            <a:spLocks noGrp="1"/>
          </p:cNvSpPr>
          <p:nvPr>
            <p:ph type="title"/>
          </p:nvPr>
        </p:nvSpPr>
        <p:spPr>
          <a:xfrm>
            <a:off x="935775" y="1132135"/>
            <a:ext cx="4574476" cy="70485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indent="11175" defTabSz="804672">
              <a:defRPr sz="5280"/>
            </a:lvl1pPr>
          </a:lstStyle>
          <a:p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Assumptions</a:t>
            </a:r>
            <a:endParaRPr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121" name="object 3"/>
          <p:cNvSpPr/>
          <p:nvPr/>
        </p:nvSpPr>
        <p:spPr>
          <a:xfrm>
            <a:off x="6327078" y="3354"/>
            <a:ext cx="2816922" cy="296241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122" name="object 4"/>
          <p:cNvSpPr txBox="1"/>
          <p:nvPr/>
        </p:nvSpPr>
        <p:spPr>
          <a:xfrm>
            <a:off x="556889" y="2433233"/>
            <a:ext cx="8030221" cy="3334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342900" marR="1897379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Files delivered to GCS from sources</a:t>
            </a:r>
          </a:p>
          <a:p>
            <a:pPr marL="342900" marR="1897379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Data is USA, Canadian, European</a:t>
            </a:r>
          </a:p>
          <a:p>
            <a:pPr marR="1897379" lvl="3">
              <a:spcBef>
                <a:spcPts val="75"/>
              </a:spcBef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     - UTF-8, Latin alphabet</a:t>
            </a:r>
          </a:p>
          <a:p>
            <a:pPr marR="1897379" lvl="3">
              <a:spcBef>
                <a:spcPts val="75"/>
              </a:spcBef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     - Name/phone/email formats</a:t>
            </a:r>
          </a:p>
          <a:p>
            <a:pPr marR="1897379" lvl="3">
              <a:spcBef>
                <a:spcPts val="75"/>
              </a:spcBef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     - Dates in UTC, Currency in $$</a:t>
            </a:r>
          </a:p>
          <a:p>
            <a:pPr marL="342900" marR="1897379" lvl="3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Different people based on differences in: name, email, phone, company, title</a:t>
            </a:r>
          </a:p>
          <a:p>
            <a:pPr marL="342900" marR="1897379" lvl="3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Most recent record is the best &amp; most up-to-date</a:t>
            </a:r>
          </a:p>
          <a:p>
            <a:pPr marL="342900" marR="1897379" lvl="3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Matching rules: 4 (or 5) of 7 compared attributes</a:t>
            </a:r>
          </a:p>
          <a:p>
            <a:pPr marR="1897379" lvl="3">
              <a:spcBef>
                <a:spcPts val="75"/>
              </a:spcBef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endParaRPr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3" name="object 5"/>
          <p:cNvSpPr/>
          <p:nvPr/>
        </p:nvSpPr>
        <p:spPr>
          <a:xfrm>
            <a:off x="8208225" y="5486400"/>
            <a:ext cx="1" cy="1371600"/>
          </a:xfrm>
          <a:prstGeom prst="line">
            <a:avLst/>
          </a:prstGeom>
          <a:ln>
            <a:solidFill>
              <a:srgbClr val="F1452F"/>
            </a:solidFill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124" name="object 6"/>
          <p:cNvSpPr txBox="1"/>
          <p:nvPr/>
        </p:nvSpPr>
        <p:spPr>
          <a:xfrm>
            <a:off x="8133397" y="5234939"/>
            <a:ext cx="159545" cy="138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spcBef>
                <a:spcPts val="100"/>
              </a:spcBef>
              <a:defRPr sz="1200">
                <a:solidFill>
                  <a:srgbClr val="F1452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</a:lstStyle>
          <a:p>
            <a:r>
              <a:rPr sz="900"/>
              <a:t>06</a:t>
            </a:r>
          </a:p>
        </p:txBody>
      </p:sp>
      <p:sp>
        <p:nvSpPr>
          <p:cNvPr id="125" name="object 7"/>
          <p:cNvSpPr/>
          <p:nvPr/>
        </p:nvSpPr>
        <p:spPr>
          <a:xfrm>
            <a:off x="945299" y="2008442"/>
            <a:ext cx="542925" cy="0"/>
          </a:xfrm>
          <a:prstGeom prst="line">
            <a:avLst/>
          </a:prstGeom>
          <a:ln w="76200">
            <a:solidFill>
              <a:srgbClr val="F1452F"/>
            </a:solidFill>
          </a:ln>
        </p:spPr>
        <p:txBody>
          <a:bodyPr lIns="34289" rIns="34289"/>
          <a:lstStyle/>
          <a:p>
            <a:endParaRPr sz="1086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object 2"/>
          <p:cNvSpPr txBox="1">
            <a:spLocks noGrp="1"/>
          </p:cNvSpPr>
          <p:nvPr>
            <p:ph type="title"/>
          </p:nvPr>
        </p:nvSpPr>
        <p:spPr>
          <a:xfrm>
            <a:off x="935775" y="1132135"/>
            <a:ext cx="4574476" cy="70485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indent="11175" defTabSz="804672">
              <a:defRPr sz="5280"/>
            </a:lvl1pPr>
          </a:lstStyle>
          <a:p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Challenges</a:t>
            </a:r>
            <a:endParaRPr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121" name="object 3"/>
          <p:cNvSpPr/>
          <p:nvPr/>
        </p:nvSpPr>
        <p:spPr>
          <a:xfrm>
            <a:off x="6327078" y="3354"/>
            <a:ext cx="2816922" cy="296241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122" name="object 4"/>
          <p:cNvSpPr txBox="1"/>
          <p:nvPr/>
        </p:nvSpPr>
        <p:spPr>
          <a:xfrm>
            <a:off x="556889" y="2433233"/>
            <a:ext cx="8030221" cy="2326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342900" marR="1897379" lvl="3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 err="1">
                <a:latin typeface="Arial" panose="020B0604020202020204" pitchFamily="34" charset="0"/>
                <a:cs typeface="Arial" panose="020B0604020202020204" pitchFamily="34" charset="0"/>
              </a:rPr>
              <a:t>BigQuery</a:t>
            </a: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 vs. Snowflake? Python</a:t>
            </a:r>
          </a:p>
          <a:p>
            <a:pPr marL="342900" marR="1897379" lvl="3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Snowflake </a:t>
            </a:r>
            <a:r>
              <a:rPr lang="en-US" sz="2100" dirty="0" err="1">
                <a:latin typeface="Arial" panose="020B0604020202020204" pitchFamily="34" charset="0"/>
                <a:cs typeface="Arial" panose="020B0604020202020204" pitchFamily="34" charset="0"/>
              </a:rPr>
              <a:t>Snowpark</a:t>
            </a: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100" dirty="0" err="1">
                <a:latin typeface="Arial" panose="020B0604020202020204" pitchFamily="34" charset="0"/>
                <a:cs typeface="Arial" panose="020B0604020202020204" pitchFamily="34" charset="0"/>
              </a:rPr>
              <a:t>Conda</a:t>
            </a: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 libraries available</a:t>
            </a:r>
          </a:p>
          <a:p>
            <a:pPr marL="342900" marR="1897379" lvl="3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dbt Python models on Snowflake</a:t>
            </a:r>
          </a:p>
          <a:p>
            <a:pPr marL="342900" marR="1897379" lvl="3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 err="1">
                <a:latin typeface="Arial" panose="020B0604020202020204" pitchFamily="34" charset="0"/>
                <a:cs typeface="Arial" panose="020B0604020202020204" pitchFamily="34" charset="0"/>
              </a:rPr>
              <a:t>recordlinkage</a:t>
            </a: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 (matching) library – getting distinct &amp; unique match key sets</a:t>
            </a:r>
          </a:p>
          <a:p>
            <a:pPr marL="342900" marR="1897379" lvl="3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 err="1">
                <a:latin typeface="Arial" panose="020B0604020202020204" pitchFamily="34" charset="0"/>
                <a:cs typeface="Arial" panose="020B0604020202020204" pitchFamily="34" charset="0"/>
              </a:rPr>
              <a:t>Airbyte</a:t>
            </a: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 community connectors (GCS)</a:t>
            </a:r>
          </a:p>
          <a:p>
            <a:pPr marL="342900" marR="1897379" lvl="3" indent="-342900">
              <a:spcBef>
                <a:spcPts val="75"/>
              </a:spcBef>
              <a:buFont typeface="Arial" panose="020B0604020202020204" pitchFamily="34" charset="0"/>
              <a:buChar char="•"/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GCS to Snowflake: stages, external tables</a:t>
            </a:r>
          </a:p>
        </p:txBody>
      </p:sp>
      <p:sp>
        <p:nvSpPr>
          <p:cNvPr id="123" name="object 5"/>
          <p:cNvSpPr/>
          <p:nvPr/>
        </p:nvSpPr>
        <p:spPr>
          <a:xfrm>
            <a:off x="8208225" y="5486400"/>
            <a:ext cx="1" cy="1371600"/>
          </a:xfrm>
          <a:prstGeom prst="line">
            <a:avLst/>
          </a:prstGeom>
          <a:ln>
            <a:solidFill>
              <a:srgbClr val="F1452F"/>
            </a:solidFill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124" name="object 6"/>
          <p:cNvSpPr txBox="1"/>
          <p:nvPr/>
        </p:nvSpPr>
        <p:spPr>
          <a:xfrm>
            <a:off x="8133397" y="5234939"/>
            <a:ext cx="159545" cy="138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spcBef>
                <a:spcPts val="100"/>
              </a:spcBef>
              <a:defRPr sz="1200">
                <a:solidFill>
                  <a:srgbClr val="F1452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</a:lstStyle>
          <a:p>
            <a:r>
              <a:rPr sz="900"/>
              <a:t>06</a:t>
            </a:r>
          </a:p>
        </p:txBody>
      </p:sp>
      <p:sp>
        <p:nvSpPr>
          <p:cNvPr id="125" name="object 7"/>
          <p:cNvSpPr/>
          <p:nvPr/>
        </p:nvSpPr>
        <p:spPr>
          <a:xfrm>
            <a:off x="945299" y="2008442"/>
            <a:ext cx="542925" cy="0"/>
          </a:xfrm>
          <a:prstGeom prst="line">
            <a:avLst/>
          </a:prstGeom>
          <a:ln w="76200">
            <a:solidFill>
              <a:srgbClr val="F1452F"/>
            </a:solidFill>
          </a:ln>
        </p:spPr>
        <p:txBody>
          <a:bodyPr lIns="34289" rIns="34289"/>
          <a:lstStyle/>
          <a:p>
            <a:endParaRPr sz="1086"/>
          </a:p>
        </p:txBody>
      </p:sp>
    </p:spTree>
    <p:extLst>
      <p:ext uri="{BB962C8B-B14F-4D97-AF65-F5344CB8AC3E}">
        <p14:creationId xmlns:p14="http://schemas.microsoft.com/office/powerpoint/2010/main" val="202103075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656</Words>
  <Application>Microsoft Macintosh PowerPoint</Application>
  <PresentationFormat>On-screen Show (4:3)</PresentationFormat>
  <Paragraphs>158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Arial Black</vt:lpstr>
      <vt:lpstr>Avenir</vt:lpstr>
      <vt:lpstr>Calibri</vt:lpstr>
      <vt:lpstr>Helvetica</vt:lpstr>
      <vt:lpstr>Helvetica Neue</vt:lpstr>
      <vt:lpstr>Poppins-ExtraBold</vt:lpstr>
      <vt:lpstr>Wingdings</vt:lpstr>
      <vt:lpstr>Office Theme</vt:lpstr>
      <vt:lpstr>HubSpot MDM Contact Matching &amp; Merging</vt:lpstr>
      <vt:lpstr>PowerPoint Presentation</vt:lpstr>
      <vt:lpstr>Agenda</vt:lpstr>
      <vt:lpstr>Data Architecture Diagram</vt:lpstr>
      <vt:lpstr>PowerPoint Presentation</vt:lpstr>
      <vt:lpstr>dbt Model Transformations</vt:lpstr>
      <vt:lpstr>Python Matching &amp; Merging  + </vt:lpstr>
      <vt:lpstr>Assumptions</vt:lpstr>
      <vt:lpstr>Challenges</vt:lpstr>
      <vt:lpstr>Next Steps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 Powerpoint</dc:title>
  <dc:creator>Katherine Boyarsky</dc:creator>
  <cp:lastModifiedBy>Jeff Huth</cp:lastModifiedBy>
  <cp:revision>17</cp:revision>
  <dcterms:modified xsi:type="dcterms:W3CDTF">2024-01-22T16:41:44Z</dcterms:modified>
</cp:coreProperties>
</file>